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DM Sans" pitchFamily="2" charset="0"/>
      <p:regular r:id="rId48"/>
      <p:bold r:id="rId49"/>
      <p:italic r:id="rId50"/>
      <p:boldItalic r:id="rId51"/>
    </p:embeddedFont>
    <p:embeddedFont>
      <p:font typeface="Epilogue" panose="020B0604020202020204" charset="0"/>
      <p:regular r:id="rId52"/>
      <p:bold r:id="rId53"/>
      <p:italic r:id="rId54"/>
      <p:boldItalic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9EA4A6-437B-4179-B6CF-B04C94BB9AB6}">
  <a:tblStyle styleId="{DC9EA4A6-437B-4179-B6CF-B04C94BB9AB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3C01B52-4A0D-44A5-810D-DA74BAF5E9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26" autoAdjust="0"/>
  </p:normalViewPr>
  <p:slideViewPr>
    <p:cSldViewPr snapToGrid="0">
      <p:cViewPr varScale="1">
        <p:scale>
          <a:sx n="77" d="100"/>
          <a:sy n="77" d="100"/>
        </p:scale>
        <p:origin x="974" y="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cb02ea942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cb02ea942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dirty="0">
              <a:latin typeface="DM Sans"/>
              <a:ea typeface="DM Sans"/>
              <a:cs typeface="DM Sans"/>
              <a:sym typeface="DM Sans"/>
            </a:endParaRPr>
          </a:p>
          <a:p>
            <a:pPr marL="0" lvl="0" indent="0" algn="l" rtl="0">
              <a:spcBef>
                <a:spcPts val="0"/>
              </a:spcBef>
              <a:spcAft>
                <a:spcPts val="0"/>
              </a:spcAft>
              <a:buNone/>
            </a:pPr>
            <a:r>
              <a:rPr lang="en" sz="1500" dirty="0">
                <a:latin typeface="DM Sans"/>
                <a:ea typeface="DM Sans"/>
                <a:cs typeface="DM Sans"/>
                <a:sym typeface="DM Sans"/>
              </a:rPr>
              <a:t>Each row represents one email </a:t>
            </a:r>
            <a:endParaRPr sz="1500" dirty="0">
              <a:latin typeface="DM Sans"/>
              <a:ea typeface="DM Sans"/>
              <a:cs typeface="DM Sans"/>
              <a:sym typeface="DM Sans"/>
            </a:endParaRPr>
          </a:p>
          <a:p>
            <a:pPr marL="0" lvl="0" indent="0" algn="l" rtl="0">
              <a:spcBef>
                <a:spcPts val="0"/>
              </a:spcBef>
              <a:spcAft>
                <a:spcPts val="0"/>
              </a:spcAft>
              <a:buNone/>
            </a:pPr>
            <a:endParaRPr sz="1500" dirty="0">
              <a:latin typeface="DM Sans"/>
              <a:ea typeface="DM Sans"/>
              <a:cs typeface="DM Sans"/>
              <a:sym typeface="DM Sans"/>
            </a:endParaRPr>
          </a:p>
          <a:p>
            <a:pPr marL="0" lvl="0" indent="0" algn="l" rtl="0">
              <a:spcBef>
                <a:spcPts val="0"/>
              </a:spcBef>
              <a:spcAft>
                <a:spcPts val="0"/>
              </a:spcAft>
              <a:buNone/>
            </a:pPr>
            <a:r>
              <a:rPr lang="en" sz="1500" dirty="0">
                <a:latin typeface="DM Sans"/>
                <a:ea typeface="DM Sans"/>
                <a:cs typeface="DM Sans"/>
                <a:sym typeface="DM Sans"/>
              </a:rPr>
              <a:t>We have the word and character frequencies and the uninterrupted sequences of capital letters in order here (point at the sections) already given for each email.</a:t>
            </a:r>
            <a:endParaRPr sz="1500" dirty="0">
              <a:latin typeface="DM Sans"/>
              <a:ea typeface="DM Sans"/>
              <a:cs typeface="DM Sans"/>
              <a:sym typeface="DM Sans"/>
            </a:endParaRPr>
          </a:p>
          <a:p>
            <a:pPr marL="0" lvl="0" indent="0" algn="l" rtl="0">
              <a:spcBef>
                <a:spcPts val="0"/>
              </a:spcBef>
              <a:spcAft>
                <a:spcPts val="0"/>
              </a:spcAft>
              <a:buNone/>
            </a:pPr>
            <a:endParaRPr sz="1500" dirty="0">
              <a:latin typeface="DM Sans"/>
              <a:ea typeface="DM Sans"/>
              <a:cs typeface="DM Sans"/>
              <a:sym typeface="DM Sans"/>
            </a:endParaRPr>
          </a:p>
          <a:p>
            <a:pPr marL="0" lvl="0" indent="0" algn="l" rtl="0">
              <a:spcBef>
                <a:spcPts val="0"/>
              </a:spcBef>
              <a:spcAft>
                <a:spcPts val="0"/>
              </a:spcAft>
              <a:buNone/>
            </a:pPr>
            <a:r>
              <a:rPr lang="en" sz="1500" dirty="0">
                <a:latin typeface="DM Sans"/>
                <a:ea typeface="DM Sans"/>
                <a:cs typeface="DM Sans"/>
                <a:sym typeface="DM Sans"/>
              </a:rPr>
              <a:t>Our target variable (last column) is binary which is 0 if the email is not spam and 1 if the email is spam, so our first 5 entries are all spam emails</a:t>
            </a:r>
            <a:endParaRPr sz="1500" dirty="0">
              <a:latin typeface="DM Sans"/>
              <a:ea typeface="DM Sans"/>
              <a:cs typeface="DM Sans"/>
              <a:sym typeface="DM Sans"/>
            </a:endParaRPr>
          </a:p>
          <a:p>
            <a:pPr marL="0" lvl="0" indent="0" algn="l" rtl="0">
              <a:spcBef>
                <a:spcPts val="0"/>
              </a:spcBef>
              <a:spcAft>
                <a:spcPts val="0"/>
              </a:spcAft>
              <a:buNone/>
            </a:pPr>
            <a:r>
              <a:rPr lang="en" sz="1500" dirty="0">
                <a:latin typeface="DM Sans"/>
                <a:ea typeface="DM Sans"/>
                <a:cs typeface="DM Sans"/>
                <a:sym typeface="DM Sans"/>
              </a:rPr>
              <a:t>(go to next slide)</a:t>
            </a:r>
            <a:endParaRPr sz="1500" dirty="0">
              <a:latin typeface="DM Sans"/>
              <a:ea typeface="DM Sans"/>
              <a:cs typeface="DM Sans"/>
              <a:sym typeface="DM Sans"/>
            </a:endParaRPr>
          </a:p>
          <a:p>
            <a:pPr marL="0" lvl="0" indent="0" algn="l" rtl="0">
              <a:spcBef>
                <a:spcPts val="0"/>
              </a:spcBef>
              <a:spcAft>
                <a:spcPts val="0"/>
              </a:spcAft>
              <a:buNone/>
            </a:pPr>
            <a:endParaRPr sz="15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c98f2881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c98f2881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1325"/>
              </a:buClr>
              <a:buSzPts val="1900"/>
              <a:buFont typeface="DM Sans"/>
              <a:buChar char="●"/>
            </a:pPr>
            <a:r>
              <a:rPr lang="en" sz="1900">
                <a:solidFill>
                  <a:srgbClr val="001325"/>
                </a:solidFill>
                <a:latin typeface="DM Sans"/>
                <a:ea typeface="DM Sans"/>
                <a:cs typeface="DM Sans"/>
                <a:sym typeface="DM Sans"/>
              </a:rPr>
              <a:t>Checking our data, we have no null/NA values in our dataset</a:t>
            </a:r>
            <a:endParaRPr sz="1900">
              <a:solidFill>
                <a:srgbClr val="001325"/>
              </a:solidFill>
              <a:latin typeface="DM Sans"/>
              <a:ea typeface="DM Sans"/>
              <a:cs typeface="DM Sans"/>
              <a:sym typeface="DM Sans"/>
            </a:endParaRPr>
          </a:p>
          <a:p>
            <a:pPr marL="457200" lvl="0" indent="-349250" algn="l" rtl="0">
              <a:spcBef>
                <a:spcPts val="0"/>
              </a:spcBef>
              <a:spcAft>
                <a:spcPts val="0"/>
              </a:spcAft>
              <a:buClr>
                <a:srgbClr val="001325"/>
              </a:buClr>
              <a:buSzPts val="1900"/>
              <a:buFont typeface="DM Sans"/>
              <a:buChar char="●"/>
            </a:pPr>
            <a:r>
              <a:rPr lang="en" sz="1900">
                <a:solidFill>
                  <a:srgbClr val="001325"/>
                </a:solidFill>
                <a:latin typeface="DM Sans"/>
                <a:ea typeface="DM Sans"/>
                <a:cs typeface="DM Sans"/>
                <a:sym typeface="DM Sans"/>
              </a:rPr>
              <a:t>Looking at descriptive statistics,</a:t>
            </a:r>
            <a:endParaRPr sz="1900">
              <a:solidFill>
                <a:srgbClr val="001325"/>
              </a:solidFill>
              <a:latin typeface="DM Sans"/>
              <a:ea typeface="DM Sans"/>
              <a:cs typeface="DM Sans"/>
              <a:sym typeface="DM Sans"/>
            </a:endParaRPr>
          </a:p>
          <a:p>
            <a:pPr marL="914400" lvl="1" indent="-349250" algn="l" rtl="0">
              <a:spcBef>
                <a:spcPts val="0"/>
              </a:spcBef>
              <a:spcAft>
                <a:spcPts val="0"/>
              </a:spcAft>
              <a:buClr>
                <a:srgbClr val="001325"/>
              </a:buClr>
              <a:buSzPts val="1900"/>
              <a:buFont typeface="DM Sans"/>
              <a:buChar char="○"/>
            </a:pPr>
            <a:r>
              <a:rPr lang="en" sz="1900">
                <a:solidFill>
                  <a:srgbClr val="001325"/>
                </a:solidFill>
                <a:latin typeface="DM Sans"/>
                <a:ea typeface="DM Sans"/>
                <a:cs typeface="DM Sans"/>
                <a:sym typeface="DM Sans"/>
              </a:rPr>
              <a:t>in this table below we can see for some word frequencies that our values are mostly close to 0 or are equal to 0.</a:t>
            </a:r>
            <a:endParaRPr sz="1900">
              <a:solidFill>
                <a:srgbClr val="001325"/>
              </a:solidFill>
              <a:latin typeface="DM Sans"/>
              <a:ea typeface="DM Sans"/>
              <a:cs typeface="DM Sans"/>
              <a:sym typeface="DM Sans"/>
            </a:endParaRPr>
          </a:p>
          <a:p>
            <a:pPr marL="457200" lvl="0" indent="-349250" algn="l" rtl="0">
              <a:spcBef>
                <a:spcPts val="0"/>
              </a:spcBef>
              <a:spcAft>
                <a:spcPts val="0"/>
              </a:spcAft>
              <a:buClr>
                <a:srgbClr val="001325"/>
              </a:buClr>
              <a:buSzPts val="1900"/>
              <a:buFont typeface="DM Sans"/>
              <a:buChar char="●"/>
            </a:pPr>
            <a:r>
              <a:rPr lang="en" sz="1900">
                <a:solidFill>
                  <a:srgbClr val="001325"/>
                </a:solidFill>
                <a:latin typeface="DM Sans"/>
                <a:ea typeface="DM Sans"/>
                <a:cs typeface="DM Sans"/>
                <a:sym typeface="DM Sans"/>
              </a:rPr>
              <a:t>We checked the sparsity of our data : </a:t>
            </a:r>
            <a:r>
              <a:rPr lang="en" sz="1900" b="1">
                <a:solidFill>
                  <a:srgbClr val="001325"/>
                </a:solidFill>
                <a:latin typeface="DM Sans"/>
                <a:ea typeface="DM Sans"/>
                <a:cs typeface="DM Sans"/>
                <a:sym typeface="DM Sans"/>
              </a:rPr>
              <a:t>77.12%</a:t>
            </a:r>
            <a:r>
              <a:rPr lang="en" sz="1900">
                <a:solidFill>
                  <a:srgbClr val="001325"/>
                </a:solidFill>
                <a:latin typeface="DM Sans"/>
                <a:ea typeface="DM Sans"/>
                <a:cs typeface="DM Sans"/>
                <a:sym typeface="DM Sans"/>
              </a:rPr>
              <a:t> of our data is just zeros</a:t>
            </a:r>
            <a:endParaRPr sz="1900">
              <a:solidFill>
                <a:srgbClr val="001325"/>
              </a:solidFill>
              <a:latin typeface="DM Sans"/>
              <a:ea typeface="DM Sans"/>
              <a:cs typeface="DM Sans"/>
              <a:sym typeface="DM Sans"/>
            </a:endParaRPr>
          </a:p>
          <a:p>
            <a:pPr marL="0" lvl="0" indent="0" algn="l" rtl="0">
              <a:spcBef>
                <a:spcPts val="0"/>
              </a:spcBef>
              <a:spcAft>
                <a:spcPts val="0"/>
              </a:spcAft>
              <a:buNone/>
            </a:pPr>
            <a:r>
              <a:rPr lang="en" sz="1900">
                <a:solidFill>
                  <a:srgbClr val="001325"/>
                </a:solidFill>
                <a:latin typeface="DM Sans"/>
                <a:ea typeface="DM Sans"/>
                <a:cs typeface="DM Sans"/>
                <a:sym typeface="DM Sans"/>
              </a:rPr>
              <a:t>(Go to next slide)</a:t>
            </a:r>
            <a:endParaRPr sz="1900">
              <a:solidFill>
                <a:srgbClr val="001325"/>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6d37c5203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6d37c5203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DM Sans"/>
                <a:ea typeface="DM Sans"/>
                <a:cs typeface="DM Sans"/>
                <a:sym typeface="DM Sans"/>
              </a:rPr>
              <a:t>We can see in this heat map with the variables being the axis that we have many variables that are positively correlated with each other, </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(pointing)</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as we can see by the central region and the bottom right of the heat map.</a:t>
            </a:r>
            <a:endParaRPr sz="1500">
              <a:latin typeface="DM Sans"/>
              <a:ea typeface="DM Sans"/>
              <a:cs typeface="DM Sans"/>
              <a:sym typeface="DM Sans"/>
            </a:endParaRPr>
          </a:p>
          <a:p>
            <a:pPr marL="0" lvl="0" indent="0" algn="l" rtl="0">
              <a:spcBef>
                <a:spcPts val="0"/>
              </a:spcBef>
              <a:spcAft>
                <a:spcPts val="0"/>
              </a:spcAft>
              <a:buNone/>
            </a:pP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(go to next slide)</a:t>
            </a:r>
            <a:endParaRPr sz="1500">
              <a:latin typeface="DM Sans"/>
              <a:ea typeface="DM Sans"/>
              <a:cs typeface="DM Sans"/>
              <a:sym typeface="DM Sans"/>
            </a:endParaRPr>
          </a:p>
          <a:p>
            <a:pPr marL="0" lvl="0" indent="0" algn="l" rtl="0">
              <a:spcBef>
                <a:spcPts val="0"/>
              </a:spcBef>
              <a:spcAft>
                <a:spcPts val="0"/>
              </a:spcAft>
              <a:buNone/>
            </a:pPr>
            <a:endParaRPr sz="1500">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cc161f4f4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cc161f4f4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DM Sans"/>
                <a:ea typeface="DM Sans"/>
                <a:cs typeface="DM Sans"/>
                <a:sym typeface="DM Sans"/>
              </a:rPr>
              <a:t>Out of the 4601 entries in our data set, we have about ⅔ of them are non-spam and about ⅓ are spam</a:t>
            </a:r>
            <a:endParaRPr sz="1500">
              <a:latin typeface="DM Sans"/>
              <a:ea typeface="DM Sans"/>
              <a:cs typeface="DM Sans"/>
              <a:sym typeface="DM Sans"/>
            </a:endParaRPr>
          </a:p>
          <a:p>
            <a:pPr marL="0" lvl="0" indent="0" algn="l" rtl="0">
              <a:spcBef>
                <a:spcPts val="0"/>
              </a:spcBef>
              <a:spcAft>
                <a:spcPts val="0"/>
              </a:spcAft>
              <a:buNone/>
            </a:pP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(Go to next slide)</a:t>
            </a:r>
            <a:endParaRPr sz="1500">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cc1cc180e2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cc1cc180e2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DM Sans"/>
                <a:ea typeface="DM Sans"/>
                <a:cs typeface="DM Sans"/>
                <a:sym typeface="DM Sans"/>
              </a:rPr>
              <a:t>This frequency plot for non-Spam emails show how often each phrase (including both word and character variables) appears in the sample of observations (email) as referenced before, we can see that the “george” and “650” are potential indicators of non-spam, as well as “hp” and “hpl”.</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(go to next slide)</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(when on this slide again)</a:t>
            </a:r>
            <a:endParaRPr sz="1500">
              <a:latin typeface="DM Sans"/>
              <a:ea typeface="DM Sans"/>
              <a:cs typeface="DM Sans"/>
              <a:sym typeface="DM Sans"/>
            </a:endParaRPr>
          </a:p>
          <a:p>
            <a:pPr marL="0" lvl="0" indent="0" algn="l" rtl="0">
              <a:spcBef>
                <a:spcPts val="0"/>
              </a:spcBef>
              <a:spcAft>
                <a:spcPts val="0"/>
              </a:spcAft>
              <a:buNone/>
            </a:pPr>
            <a:r>
              <a:rPr lang="en" sz="1500">
                <a:solidFill>
                  <a:schemeClr val="dk1"/>
                </a:solidFill>
                <a:latin typeface="DM Sans"/>
                <a:ea typeface="DM Sans"/>
                <a:cs typeface="DM Sans"/>
                <a:sym typeface="DM Sans"/>
              </a:rPr>
              <a:t>as we can see near the top of the plots (point to the top and then)</a:t>
            </a:r>
            <a:endParaRPr sz="15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n" sz="1500">
                <a:solidFill>
                  <a:schemeClr val="dk1"/>
                </a:solidFill>
                <a:latin typeface="DM Sans"/>
                <a:ea typeface="DM Sans"/>
                <a:cs typeface="DM Sans"/>
                <a:sym typeface="DM Sans"/>
              </a:rPr>
              <a:t>(go to next slide)</a:t>
            </a:r>
            <a:endParaRPr sz="1500">
              <a:solidFill>
                <a:schemeClr val="dk1"/>
              </a:solidFill>
              <a:latin typeface="DM Sans"/>
              <a:ea typeface="DM Sans"/>
              <a:cs typeface="DM Sans"/>
              <a:sym typeface="DM San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cc161f4f4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cc161f4f4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DM Sans"/>
                <a:ea typeface="DM Sans"/>
                <a:cs typeface="DM Sans"/>
                <a:sym typeface="DM Sans"/>
              </a:rPr>
              <a:t>This frequency plot for Spam emails is similarly created as the previous slide. We can see that the “free”, “business”, and “money” are potential indicators of spam. However, we can clearly see in both slides that “you”,”your” and “21” are frequently used in spam and non-spam (go to previous slide)</a:t>
            </a:r>
            <a:endParaRPr sz="1500">
              <a:solidFill>
                <a:schemeClr val="dk1"/>
              </a:solidFill>
              <a:latin typeface="DM Sans"/>
              <a:ea typeface="DM Sans"/>
              <a:cs typeface="DM Sans"/>
              <a:sym typeface="DM Sans"/>
            </a:endParaRPr>
          </a:p>
          <a:p>
            <a:pPr marL="0" lvl="0" indent="0" algn="l" rtl="0">
              <a:spcBef>
                <a:spcPts val="0"/>
              </a:spcBef>
              <a:spcAft>
                <a:spcPts val="0"/>
              </a:spcAft>
              <a:buNone/>
            </a:pPr>
            <a:r>
              <a:rPr lang="en" sz="1500">
                <a:solidFill>
                  <a:schemeClr val="dk1"/>
                </a:solidFill>
                <a:latin typeface="DM Sans"/>
                <a:ea typeface="DM Sans"/>
                <a:cs typeface="DM Sans"/>
                <a:sym typeface="DM Sans"/>
              </a:rPr>
              <a:t> </a:t>
            </a:r>
            <a:endParaRPr sz="1500">
              <a:solidFill>
                <a:schemeClr val="dk1"/>
              </a:solidFill>
              <a:latin typeface="DM Sans"/>
              <a:ea typeface="DM Sans"/>
              <a:cs typeface="DM Sans"/>
              <a:sym typeface="DM Sans"/>
            </a:endParaRPr>
          </a:p>
          <a:p>
            <a:pPr marL="0" lvl="0" indent="0" algn="l" rtl="0">
              <a:spcBef>
                <a:spcPts val="0"/>
              </a:spcBef>
              <a:spcAft>
                <a:spcPts val="0"/>
              </a:spcAft>
              <a:buNone/>
            </a:pPr>
            <a:r>
              <a:rPr lang="en" sz="1500">
                <a:solidFill>
                  <a:schemeClr val="dk1"/>
                </a:solidFill>
                <a:latin typeface="DM Sans"/>
                <a:ea typeface="DM Sans"/>
                <a:cs typeface="DM Sans"/>
                <a:sym typeface="DM Sans"/>
              </a:rPr>
              <a:t>(when back on this slide again)</a:t>
            </a:r>
            <a:endParaRPr sz="1500">
              <a:solidFill>
                <a:schemeClr val="dk1"/>
              </a:solidFill>
              <a:latin typeface="DM Sans"/>
              <a:ea typeface="DM Sans"/>
              <a:cs typeface="DM Sans"/>
              <a:sym typeface="DM Sans"/>
            </a:endParaRPr>
          </a:p>
          <a:p>
            <a:pPr marL="0" lvl="0" indent="0" algn="l" rtl="0">
              <a:spcBef>
                <a:spcPts val="0"/>
              </a:spcBef>
              <a:spcAft>
                <a:spcPts val="0"/>
              </a:spcAft>
              <a:buNone/>
            </a:pPr>
            <a:endParaRPr sz="1500">
              <a:solidFill>
                <a:schemeClr val="dk1"/>
              </a:solidFill>
              <a:latin typeface="DM Sans"/>
              <a:ea typeface="DM Sans"/>
              <a:cs typeface="DM Sans"/>
              <a:sym typeface="DM Sans"/>
            </a:endParaRPr>
          </a:p>
          <a:p>
            <a:pPr marL="0" lvl="0" indent="0" algn="l" rtl="0">
              <a:spcBef>
                <a:spcPts val="0"/>
              </a:spcBef>
              <a:spcAft>
                <a:spcPts val="0"/>
              </a:spcAft>
              <a:buNone/>
            </a:pPr>
            <a:r>
              <a:rPr lang="en" sz="1500">
                <a:solidFill>
                  <a:schemeClr val="dk1"/>
                </a:solidFill>
                <a:latin typeface="DM Sans"/>
                <a:ea typeface="DM Sans"/>
                <a:cs typeface="DM Sans"/>
                <a:sym typeface="DM Sans"/>
              </a:rPr>
              <a:t>(point to the top of the plot here)</a:t>
            </a:r>
            <a:endParaRPr sz="1500">
              <a:solidFill>
                <a:schemeClr val="dk1"/>
              </a:solidFill>
              <a:latin typeface="DM Sans"/>
              <a:ea typeface="DM Sans"/>
              <a:cs typeface="DM Sans"/>
              <a:sym typeface="DM Sans"/>
            </a:endParaRPr>
          </a:p>
          <a:p>
            <a:pPr marL="0" lvl="0" indent="0" algn="l" rtl="0">
              <a:spcBef>
                <a:spcPts val="0"/>
              </a:spcBef>
              <a:spcAft>
                <a:spcPts val="0"/>
              </a:spcAft>
              <a:buNone/>
            </a:pPr>
            <a:endParaRPr sz="1500">
              <a:solidFill>
                <a:schemeClr val="dk1"/>
              </a:solidFill>
              <a:latin typeface="DM Sans"/>
              <a:ea typeface="DM Sans"/>
              <a:cs typeface="DM Sans"/>
              <a:sym typeface="DM Sans"/>
            </a:endParaRPr>
          </a:p>
          <a:p>
            <a:pPr marL="0" lvl="0" indent="0" algn="l" rtl="0">
              <a:spcBef>
                <a:spcPts val="0"/>
              </a:spcBef>
              <a:spcAft>
                <a:spcPts val="0"/>
              </a:spcAft>
              <a:buNone/>
            </a:pPr>
            <a:r>
              <a:rPr lang="en" sz="1500">
                <a:solidFill>
                  <a:schemeClr val="dk1"/>
                </a:solidFill>
                <a:latin typeface="DM Sans"/>
                <a:ea typeface="DM Sans"/>
                <a:cs typeface="DM Sans"/>
                <a:sym typeface="DM Sans"/>
              </a:rPr>
              <a:t>(go to next slide)</a:t>
            </a:r>
            <a:endParaRPr sz="1500">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cb02ea942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cb02ea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DM Sans"/>
                <a:ea typeface="DM Sans"/>
                <a:cs typeface="DM Sans"/>
                <a:sym typeface="DM Sans"/>
              </a:rPr>
              <a:t>Now let us discuss how we prepared the data.</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(Go to next slide)</a:t>
            </a:r>
            <a:endParaRPr sz="1500">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caf85a96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caf85a96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DM Sans"/>
                <a:ea typeface="DM Sans"/>
                <a:cs typeface="DM Sans"/>
                <a:sym typeface="DM Sans"/>
              </a:rPr>
              <a:t>This is what the raw distribution of our data looks like. </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(go to next slide)</a:t>
            </a:r>
            <a:endParaRPr sz="1500">
              <a:latin typeface="DM Sans"/>
              <a:ea typeface="DM Sans"/>
              <a:cs typeface="DM Sans"/>
              <a:sym typeface="DM Sans"/>
            </a:endParaRPr>
          </a:p>
          <a:p>
            <a:pPr marL="0" lvl="0" indent="0" algn="l" rtl="0">
              <a:spcBef>
                <a:spcPts val="0"/>
              </a:spcBef>
              <a:spcAft>
                <a:spcPts val="0"/>
              </a:spcAft>
              <a:buNone/>
            </a:pP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(After going back to this slide)</a:t>
            </a:r>
            <a:endParaRPr sz="1500">
              <a:latin typeface="DM Sans"/>
              <a:ea typeface="DM Sans"/>
              <a:cs typeface="DM Sans"/>
              <a:sym typeface="DM Sans"/>
            </a:endParaRPr>
          </a:p>
          <a:p>
            <a:pPr marL="457200" lvl="0" indent="-323850" algn="l" rtl="0">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We can see that for example these frequency variable histograms are zero-inflated and right-skewed and as we have seen before in the histogram that we have many variables that are highly correlated to each other.</a:t>
            </a:r>
            <a:endParaRPr sz="1500">
              <a:solidFill>
                <a:schemeClr val="dk1"/>
              </a:solidFill>
              <a:latin typeface="DM Sans"/>
              <a:ea typeface="DM Sans"/>
              <a:cs typeface="DM Sans"/>
              <a:sym typeface="DM Sans"/>
            </a:endParaRPr>
          </a:p>
          <a:p>
            <a:pPr marL="0" lvl="0" indent="0" algn="l" rtl="0">
              <a:spcBef>
                <a:spcPts val="0"/>
              </a:spcBef>
              <a:spcAft>
                <a:spcPts val="0"/>
              </a:spcAft>
              <a:buNone/>
            </a:pPr>
            <a:r>
              <a:rPr lang="en" sz="1500">
                <a:solidFill>
                  <a:schemeClr val="dk1"/>
                </a:solidFill>
                <a:latin typeface="DM Sans"/>
                <a:ea typeface="DM Sans"/>
                <a:cs typeface="DM Sans"/>
                <a:sym typeface="DM Sans"/>
              </a:rPr>
              <a:t>(Go back to the next slide again)</a:t>
            </a:r>
            <a:endParaRPr sz="1500">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6d4a350a9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6d4a350a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DM Sans"/>
              <a:buChar char="●"/>
            </a:pPr>
            <a:r>
              <a:rPr lang="en" sz="1500">
                <a:latin typeface="DM Sans"/>
                <a:ea typeface="DM Sans"/>
                <a:cs typeface="DM Sans"/>
                <a:sym typeface="DM Sans"/>
              </a:rPr>
              <a:t>We can see that the original data set had many variables that are zero-inflated and right-skewed and we have many variables that are highly correlated to each other.</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(go to previous slide)</a:t>
            </a:r>
            <a:endParaRPr sz="1500">
              <a:latin typeface="DM Sans"/>
              <a:ea typeface="DM Sans"/>
              <a:cs typeface="DM Sans"/>
              <a:sym typeface="DM Sans"/>
            </a:endParaRPr>
          </a:p>
          <a:p>
            <a:pPr marL="0" lvl="0" indent="0" algn="l" rtl="0">
              <a:spcBef>
                <a:spcPts val="0"/>
              </a:spcBef>
              <a:spcAft>
                <a:spcPts val="0"/>
              </a:spcAft>
              <a:buNone/>
            </a:pP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(when back on this slide)</a:t>
            </a:r>
            <a:endParaRPr sz="1500">
              <a:latin typeface="DM Sans"/>
              <a:ea typeface="DM Sans"/>
              <a:cs typeface="DM Sans"/>
              <a:sym typeface="DM Sans"/>
            </a:endParaRPr>
          </a:p>
          <a:p>
            <a:pPr marL="457200" lvl="0" indent="-323850" algn="l" rtl="0">
              <a:spcBef>
                <a:spcPts val="0"/>
              </a:spcBef>
              <a:spcAft>
                <a:spcPts val="0"/>
              </a:spcAft>
              <a:buSzPts val="1500"/>
              <a:buFont typeface="DM Sans"/>
              <a:buChar char="●"/>
            </a:pPr>
            <a:r>
              <a:rPr lang="en" sz="1500">
                <a:latin typeface="DM Sans"/>
                <a:ea typeface="DM Sans"/>
                <a:cs typeface="DM Sans"/>
                <a:sym typeface="DM Sans"/>
              </a:rPr>
              <a:t>To combat this to some extent, we converted the original data set to a data set with binary variables</a:t>
            </a:r>
            <a:endParaRPr sz="1500">
              <a:latin typeface="DM Sans"/>
              <a:ea typeface="DM Sans"/>
              <a:cs typeface="DM Sans"/>
              <a:sym typeface="DM Sans"/>
            </a:endParaRPr>
          </a:p>
          <a:p>
            <a:pPr marL="457200" lvl="0" indent="-323850" algn="l" rtl="0">
              <a:spcBef>
                <a:spcPts val="0"/>
              </a:spcBef>
              <a:spcAft>
                <a:spcPts val="0"/>
              </a:spcAft>
              <a:buSzPts val="1500"/>
              <a:buFont typeface="DM Sans"/>
              <a:buChar char="●"/>
            </a:pPr>
            <a:r>
              <a:rPr lang="en" sz="1500">
                <a:latin typeface="DM Sans"/>
                <a:ea typeface="DM Sans"/>
                <a:cs typeface="DM Sans"/>
                <a:sym typeface="DM Sans"/>
              </a:rPr>
              <a:t>Then, we performed transformations on our data sets</a:t>
            </a:r>
            <a:endParaRPr sz="1500">
              <a:latin typeface="DM Sans"/>
              <a:ea typeface="DM Sans"/>
              <a:cs typeface="DM Sans"/>
              <a:sym typeface="DM Sans"/>
            </a:endParaRPr>
          </a:p>
          <a:p>
            <a:pPr marL="457200" lvl="0" indent="-323850" algn="l" rtl="0">
              <a:spcBef>
                <a:spcPts val="0"/>
              </a:spcBef>
              <a:spcAft>
                <a:spcPts val="0"/>
              </a:spcAft>
              <a:buSzPts val="1500"/>
              <a:buFont typeface="DM Sans"/>
              <a:buChar char="●"/>
            </a:pPr>
            <a:r>
              <a:rPr lang="en" sz="1500">
                <a:latin typeface="DM Sans"/>
                <a:ea typeface="DM Sans"/>
                <a:cs typeface="DM Sans"/>
                <a:sym typeface="DM Sans"/>
              </a:rPr>
              <a:t>Yeo-Johnson </a:t>
            </a:r>
            <a:endParaRPr sz="1500">
              <a:latin typeface="DM Sans"/>
              <a:ea typeface="DM Sans"/>
              <a:cs typeface="DM Sans"/>
              <a:sym typeface="DM Sans"/>
            </a:endParaRPr>
          </a:p>
          <a:p>
            <a:pPr marL="914400" lvl="1" indent="-323850" algn="l" rtl="0">
              <a:spcBef>
                <a:spcPts val="0"/>
              </a:spcBef>
              <a:spcAft>
                <a:spcPts val="0"/>
              </a:spcAft>
              <a:buSzPts val="1500"/>
              <a:buFont typeface="DM Sans"/>
              <a:buChar char="○"/>
            </a:pPr>
            <a:r>
              <a:rPr lang="en" sz="1500">
                <a:latin typeface="DM Sans"/>
                <a:ea typeface="DM Sans"/>
                <a:cs typeface="DM Sans"/>
                <a:sym typeface="DM Sans"/>
              </a:rPr>
              <a:t>(</a:t>
            </a:r>
            <a:r>
              <a:rPr lang="en" sz="1500">
                <a:solidFill>
                  <a:schemeClr val="dk1"/>
                </a:solidFill>
                <a:latin typeface="DM Sans"/>
                <a:ea typeface="DM Sans"/>
                <a:cs typeface="DM Sans"/>
                <a:sym typeface="DM Sans"/>
              </a:rPr>
              <a:t> which increases low variance data and decrease high variance data to create a more uniform dataset)</a:t>
            </a:r>
            <a:endParaRPr sz="1500">
              <a:latin typeface="DM Sans"/>
              <a:ea typeface="DM Sans"/>
              <a:cs typeface="DM Sans"/>
              <a:sym typeface="DM Sans"/>
            </a:endParaRPr>
          </a:p>
          <a:p>
            <a:pPr marL="457200" lvl="0" indent="-323850" algn="l" rtl="0">
              <a:spcBef>
                <a:spcPts val="0"/>
              </a:spcBef>
              <a:spcAft>
                <a:spcPts val="0"/>
              </a:spcAft>
              <a:buSzPts val="1500"/>
              <a:buFont typeface="DM Sans"/>
              <a:buChar char="●"/>
            </a:pPr>
            <a:r>
              <a:rPr lang="en" sz="1500">
                <a:latin typeface="DM Sans"/>
                <a:ea typeface="DM Sans"/>
                <a:cs typeface="DM Sans"/>
                <a:sym typeface="DM Sans"/>
              </a:rPr>
              <a:t>Center and Scaling</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How did we change the data set to binary?</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(go to next slide)</a:t>
            </a:r>
            <a:endParaRPr sz="1500">
              <a:latin typeface="DM Sans"/>
              <a:ea typeface="DM Sans"/>
              <a:cs typeface="DM Sans"/>
              <a:sym typeface="DM Sans"/>
            </a:endParaRPr>
          </a:p>
          <a:p>
            <a:pPr marL="0" lvl="0" indent="0" algn="l" rtl="0">
              <a:spcBef>
                <a:spcPts val="0"/>
              </a:spcBef>
              <a:spcAft>
                <a:spcPts val="0"/>
              </a:spcAft>
              <a:buNone/>
            </a:pP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Side Note: We also removed duplicates that were present in the original dataset, but in the case of the binary data set we did not need to remove them.</a:t>
            </a:r>
            <a:endParaRPr sz="15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6e80ee4bbb_4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6e80ee4bbb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This is how we define our new data set:</a:t>
            </a:r>
            <a:endParaRPr sz="1500">
              <a:solidFill>
                <a:schemeClr val="dk1"/>
              </a:solidFill>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a:solidFill>
                  <a:srgbClr val="001325"/>
                </a:solidFill>
                <a:latin typeface="DM Sans"/>
                <a:ea typeface="DM Sans"/>
                <a:cs typeface="DM Sans"/>
                <a:sym typeface="DM Sans"/>
              </a:rPr>
              <a:t>“Word” Frequencies become 0 or 1</a:t>
            </a:r>
            <a:endParaRPr sz="1500">
              <a:solidFill>
                <a:srgbClr val="001325"/>
              </a:solidFill>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a:solidFill>
                  <a:srgbClr val="001325"/>
                </a:solidFill>
                <a:latin typeface="DM Sans"/>
                <a:ea typeface="DM Sans"/>
                <a:cs typeface="DM Sans"/>
                <a:sym typeface="DM Sans"/>
              </a:rPr>
              <a:t>Character Frequency become 0 or 1</a:t>
            </a:r>
            <a:endParaRPr sz="1500">
              <a:solidFill>
                <a:srgbClr val="001325"/>
              </a:solidFill>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a:solidFill>
                  <a:srgbClr val="001325"/>
                </a:solidFill>
                <a:latin typeface="DM Sans"/>
                <a:ea typeface="DM Sans"/>
                <a:cs typeface="DM Sans"/>
                <a:sym typeface="DM Sans"/>
              </a:rPr>
              <a:t>Length Variables stay the same</a:t>
            </a:r>
            <a:endParaRPr sz="1500">
              <a:solidFill>
                <a:srgbClr val="001325"/>
              </a:solidFill>
              <a:latin typeface="DM Sans"/>
              <a:ea typeface="DM Sans"/>
              <a:cs typeface="DM Sans"/>
              <a:sym typeface="DM Sans"/>
            </a:endParaRPr>
          </a:p>
          <a:p>
            <a:pPr marL="0" lvl="0" indent="0" algn="l" rtl="0">
              <a:spcBef>
                <a:spcPts val="0"/>
              </a:spcBef>
              <a:spcAft>
                <a:spcPts val="0"/>
              </a:spcAft>
              <a:buNone/>
            </a:pPr>
            <a:r>
              <a:rPr lang="en" sz="1500">
                <a:solidFill>
                  <a:srgbClr val="001325"/>
                </a:solidFill>
                <a:latin typeface="DM Sans"/>
                <a:ea typeface="DM Sans"/>
                <a:cs typeface="DM Sans"/>
                <a:sym typeface="DM Sans"/>
              </a:rPr>
              <a:t>(Go to next slide)</a:t>
            </a:r>
            <a:endParaRPr sz="1500">
              <a:solidFill>
                <a:srgbClr val="001325"/>
              </a:solidFill>
              <a:latin typeface="DM Sans"/>
              <a:ea typeface="DM Sans"/>
              <a:cs typeface="DM Sans"/>
              <a:sym typeface="DM Sans"/>
            </a:endParaRPr>
          </a:p>
          <a:p>
            <a:pPr marL="0" lvl="0" indent="0" algn="l" rtl="0">
              <a:spcBef>
                <a:spcPts val="0"/>
              </a:spcBef>
              <a:spcAft>
                <a:spcPts val="0"/>
              </a:spcAft>
              <a:buNone/>
            </a:pPr>
            <a:r>
              <a:rPr lang="en" sz="1500">
                <a:solidFill>
                  <a:srgbClr val="001325"/>
                </a:solidFill>
                <a:latin typeface="DM Sans"/>
                <a:ea typeface="DM Sans"/>
                <a:cs typeface="DM Sans"/>
                <a:sym typeface="DM Sans"/>
              </a:rPr>
              <a:t>Side note:</a:t>
            </a:r>
            <a:endParaRPr sz="1500">
              <a:solidFill>
                <a:srgbClr val="001325"/>
              </a:solidFill>
              <a:latin typeface="DM Sans"/>
              <a:ea typeface="DM Sans"/>
              <a:cs typeface="DM Sans"/>
              <a:sym typeface="DM Sans"/>
            </a:endParaRPr>
          </a:p>
          <a:p>
            <a:pPr marL="457200" lvl="0" indent="-323850" algn="l" rtl="0">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Numerical values for frequencies in the dataset contain the percentage number.</a:t>
            </a:r>
            <a:endParaRPr sz="1500">
              <a:solidFill>
                <a:schemeClr val="dk1"/>
              </a:solidFill>
              <a:latin typeface="DM Sans"/>
              <a:ea typeface="DM Sans"/>
              <a:cs typeface="DM Sans"/>
              <a:sym typeface="DM Sans"/>
            </a:endParaRPr>
          </a:p>
          <a:p>
            <a:pPr marL="0" lvl="0" indent="0" algn="l" rtl="0">
              <a:spcBef>
                <a:spcPts val="0"/>
              </a:spcBef>
              <a:spcAft>
                <a:spcPts val="0"/>
              </a:spcAft>
              <a:buNone/>
            </a:pPr>
            <a:endParaRPr sz="1050">
              <a:solidFill>
                <a:srgbClr val="3C404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6d055aba2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6d055aba2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6e80ee4bbb_4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6e80ee4bbb_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1325"/>
                </a:solidFill>
                <a:latin typeface="DM Sans"/>
                <a:ea typeface="DM Sans"/>
                <a:cs typeface="DM Sans"/>
                <a:sym typeface="DM Sans"/>
              </a:rPr>
              <a:t>For example we can see that the word “all” in the email entries, represented by column 3 </a:t>
            </a: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(POINT) </a:t>
            </a: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and the character “21” represented by the 3rd last column in the box </a:t>
            </a: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(POINT) </a:t>
            </a: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change from 0.64% and 0.778% in the first row </a:t>
            </a: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to 1 in our new dataset (POINT) because the frequency of the phrase in the email is nonzero.</a:t>
            </a: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Now after preparing the data, we can construct models or methods to deal with the data.</a:t>
            </a: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(Go to next slide)</a:t>
            </a:r>
            <a:endParaRPr sz="1600">
              <a:solidFill>
                <a:srgbClr val="001325"/>
              </a:solidFill>
              <a:latin typeface="DM Sans"/>
              <a:ea typeface="DM Sans"/>
              <a:cs typeface="DM Sans"/>
              <a:sym typeface="DM Sans"/>
            </a:endParaRPr>
          </a:p>
          <a:p>
            <a:pPr marL="0" lvl="0" indent="0" algn="l" rtl="0">
              <a:spcBef>
                <a:spcPts val="0"/>
              </a:spcBef>
              <a:spcAft>
                <a:spcPts val="0"/>
              </a:spcAft>
              <a:buNone/>
            </a:pPr>
            <a:endParaRPr sz="1600">
              <a:solidFill>
                <a:srgbClr val="001325"/>
              </a:solidFill>
              <a:latin typeface="DM Sans"/>
              <a:ea typeface="DM Sans"/>
              <a:cs typeface="DM Sans"/>
              <a:sym typeface="DM Sans"/>
            </a:endParaRPr>
          </a:p>
          <a:p>
            <a:pPr marL="0" lvl="0" indent="0" algn="l" rtl="0">
              <a:lnSpc>
                <a:spcPct val="115000"/>
              </a:lnSpc>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6e7f82003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6e7f82003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6d4a350a9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6d4a350a9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These are our models</a:t>
            </a:r>
            <a:endParaRPr sz="16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6e7f82003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6e7f82003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dirty="0">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dirty="0">
                <a:solidFill>
                  <a:srgbClr val="001325"/>
                </a:solidFill>
                <a:latin typeface="DM Sans"/>
                <a:ea typeface="DM Sans"/>
                <a:cs typeface="DM Sans"/>
                <a:sym typeface="DM Sans"/>
              </a:rPr>
              <a:t>Iteratively adds and removes the predictors based on their significance to the overall model</a:t>
            </a:r>
            <a:endParaRPr sz="1500" dirty="0">
              <a:solidFill>
                <a:srgbClr val="001325"/>
              </a:solidFill>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dirty="0">
                <a:solidFill>
                  <a:srgbClr val="001325"/>
                </a:solidFill>
                <a:latin typeface="DM Sans"/>
                <a:ea typeface="DM Sans"/>
                <a:cs typeface="DM Sans"/>
                <a:sym typeface="DM Sans"/>
              </a:rPr>
              <a:t>Determines how dependent the variables are and cuts down on number of features</a:t>
            </a:r>
            <a:endParaRPr sz="1500" dirty="0">
              <a:solidFill>
                <a:srgbClr val="001325"/>
              </a:solidFill>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dirty="0">
                <a:solidFill>
                  <a:srgbClr val="001325"/>
                </a:solidFill>
                <a:latin typeface="DM Sans"/>
                <a:ea typeface="DM Sans"/>
                <a:cs typeface="DM Sans"/>
                <a:sym typeface="DM Sans"/>
              </a:rPr>
              <a:t>Requires high computing power and has inherent bias</a:t>
            </a:r>
            <a:endParaRPr sz="1500" dirty="0">
              <a:solidFill>
                <a:srgbClr val="001325"/>
              </a:solidFill>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dirty="0">
                <a:solidFill>
                  <a:srgbClr val="001325"/>
                </a:solidFill>
                <a:latin typeface="DM Sans"/>
                <a:ea typeface="DM Sans"/>
                <a:cs typeface="DM Sans"/>
                <a:sym typeface="DM Sans"/>
              </a:rPr>
              <a:t>Potential of overfitting</a:t>
            </a:r>
            <a:endParaRPr sz="1500" dirty="0">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6d4a350a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6d4a350a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04800" algn="l" rtl="0">
              <a:spcBef>
                <a:spcPts val="0"/>
              </a:spcBef>
              <a:spcAft>
                <a:spcPts val="0"/>
              </a:spcAft>
              <a:buClr>
                <a:srgbClr val="001325"/>
              </a:buClr>
              <a:buSzPts val="1200"/>
              <a:buFont typeface="DM Sans"/>
              <a:buChar char="●"/>
            </a:pPr>
            <a:r>
              <a:rPr lang="en" sz="1200" dirty="0">
                <a:solidFill>
                  <a:srgbClr val="001325"/>
                </a:solidFill>
                <a:latin typeface="DM Sans"/>
                <a:ea typeface="DM Sans"/>
                <a:cs typeface="DM Sans"/>
                <a:sym typeface="DM Sans"/>
              </a:rPr>
              <a:t>A stepwise linear regression resulted in a model with an AIC of -10264</a:t>
            </a:r>
            <a:endParaRPr sz="1200" dirty="0">
              <a:solidFill>
                <a:srgbClr val="001325"/>
              </a:solidFill>
              <a:latin typeface="DM Sans"/>
              <a:ea typeface="DM Sans"/>
              <a:cs typeface="DM Sans"/>
              <a:sym typeface="DM Sans"/>
            </a:endParaRPr>
          </a:p>
          <a:p>
            <a:pPr marL="457200" lvl="0" indent="-304800" algn="l" rtl="0">
              <a:spcBef>
                <a:spcPts val="0"/>
              </a:spcBef>
              <a:spcAft>
                <a:spcPts val="0"/>
              </a:spcAft>
              <a:buClr>
                <a:srgbClr val="001325"/>
              </a:buClr>
              <a:buSzPts val="1200"/>
              <a:buFont typeface="DM Sans"/>
              <a:buChar char="●"/>
            </a:pPr>
            <a:r>
              <a:rPr lang="en" sz="1200" dirty="0">
                <a:solidFill>
                  <a:srgbClr val="001325"/>
                </a:solidFill>
                <a:latin typeface="DM Sans"/>
                <a:ea typeface="DM Sans"/>
                <a:cs typeface="DM Sans"/>
                <a:sym typeface="DM Sans"/>
              </a:rPr>
              <a:t>46 predictors were kept</a:t>
            </a:r>
            <a:endParaRPr sz="1200" dirty="0">
              <a:solidFill>
                <a:srgbClr val="001325"/>
              </a:solidFill>
              <a:latin typeface="DM Sans"/>
              <a:ea typeface="DM Sans"/>
              <a:cs typeface="DM Sans"/>
              <a:sym typeface="DM Sans"/>
            </a:endParaRPr>
          </a:p>
          <a:p>
            <a:pPr marL="457200" lvl="0" indent="-304800" algn="l" rtl="0">
              <a:spcBef>
                <a:spcPts val="0"/>
              </a:spcBef>
              <a:spcAft>
                <a:spcPts val="0"/>
              </a:spcAft>
              <a:buClr>
                <a:srgbClr val="001325"/>
              </a:buClr>
              <a:buSzPts val="1200"/>
              <a:buFont typeface="DM Sans"/>
              <a:buChar char="●"/>
            </a:pPr>
            <a:r>
              <a:rPr lang="en" sz="1200" dirty="0">
                <a:solidFill>
                  <a:srgbClr val="001325"/>
                </a:solidFill>
                <a:latin typeface="DM Sans"/>
                <a:ea typeface="DM Sans"/>
                <a:cs typeface="DM Sans"/>
                <a:sym typeface="DM Sans"/>
              </a:rPr>
              <a:t>Adjusted R-squared value is 0.5547</a:t>
            </a:r>
            <a:endParaRPr sz="1200" dirty="0">
              <a:solidFill>
                <a:srgbClr val="001325"/>
              </a:solidFill>
              <a:latin typeface="DM Sans"/>
              <a:ea typeface="DM Sans"/>
              <a:cs typeface="DM Sans"/>
              <a:sym typeface="DM Sans"/>
            </a:endParaRPr>
          </a:p>
          <a:p>
            <a:pPr marL="457200" lvl="0" indent="-304800" algn="l" rtl="0">
              <a:spcBef>
                <a:spcPts val="0"/>
              </a:spcBef>
              <a:spcAft>
                <a:spcPts val="0"/>
              </a:spcAft>
              <a:buClr>
                <a:srgbClr val="001325"/>
              </a:buClr>
              <a:buSzPts val="1200"/>
              <a:buFont typeface="DM Sans"/>
              <a:buChar char="●"/>
            </a:pPr>
            <a:r>
              <a:rPr lang="en" sz="1200" dirty="0">
                <a:solidFill>
                  <a:srgbClr val="001325"/>
                </a:solidFill>
                <a:latin typeface="DM Sans"/>
                <a:ea typeface="DM Sans"/>
                <a:cs typeface="DM Sans"/>
                <a:sym typeface="DM Sans"/>
              </a:rPr>
              <a:t>Model utility test yielded a p-value of near 0</a:t>
            </a:r>
            <a:endParaRPr sz="1200" dirty="0">
              <a:solidFill>
                <a:srgbClr val="001325"/>
              </a:solidFill>
              <a:latin typeface="DM Sans"/>
              <a:ea typeface="DM Sans"/>
              <a:cs typeface="DM Sans"/>
              <a:sym typeface="DM Sans"/>
            </a:endParaRPr>
          </a:p>
          <a:p>
            <a:pPr marL="0" lvl="0" indent="0" algn="l" rtl="0">
              <a:spcBef>
                <a:spcPts val="0"/>
              </a:spcBef>
              <a:spcAft>
                <a:spcPts val="0"/>
              </a:spcAft>
              <a:buNone/>
            </a:pPr>
            <a:endParaRPr sz="1200" dirty="0">
              <a:solidFill>
                <a:srgbClr val="001325"/>
              </a:solidFill>
              <a:latin typeface="DM Sans"/>
              <a:ea typeface="DM Sans"/>
              <a:cs typeface="DM Sans"/>
              <a:sym typeface="DM Sans"/>
            </a:endParaRPr>
          </a:p>
          <a:p>
            <a:pPr marL="0" lvl="0" indent="0" algn="l" rtl="0">
              <a:spcBef>
                <a:spcPts val="0"/>
              </a:spcBef>
              <a:spcAft>
                <a:spcPts val="0"/>
              </a:spcAft>
              <a:buNone/>
            </a:pPr>
            <a:endParaRPr sz="1200" dirty="0">
              <a:solidFill>
                <a:srgbClr val="001325"/>
              </a:solidFill>
              <a:latin typeface="DM Sans"/>
              <a:ea typeface="DM Sans"/>
              <a:cs typeface="DM Sans"/>
              <a:sym typeface="DM Sans"/>
            </a:endParaRPr>
          </a:p>
          <a:p>
            <a:pPr marL="0" lvl="0" indent="0" algn="l" rtl="0">
              <a:spcBef>
                <a:spcPts val="0"/>
              </a:spcBef>
              <a:spcAft>
                <a:spcPts val="0"/>
              </a:spcAft>
              <a:buNone/>
            </a:pPr>
            <a:r>
              <a:rPr lang="en" sz="1200" dirty="0">
                <a:solidFill>
                  <a:srgbClr val="001325"/>
                </a:solidFill>
                <a:latin typeface="DM Sans"/>
                <a:ea typeface="DM Sans"/>
                <a:cs typeface="DM Sans"/>
                <a:sym typeface="DM Sans"/>
              </a:rPr>
              <a:t>Diagnostic plots detected nonlinearity, unequal variances</a:t>
            </a:r>
            <a:endParaRPr sz="1200" dirty="0">
              <a:solidFill>
                <a:srgbClr val="001325"/>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6e80ee4bb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6e80ee4b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01325"/>
                </a:solidFill>
                <a:latin typeface="DM Sans"/>
                <a:ea typeface="DM Sans"/>
                <a:cs typeface="DM Sans"/>
                <a:sym typeface="DM Sans"/>
              </a:rPr>
              <a:t>Nira</a:t>
            </a:r>
            <a:endParaRPr sz="1500">
              <a:solidFill>
                <a:srgbClr val="001325"/>
              </a:solidFill>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a:solidFill>
                  <a:srgbClr val="001325"/>
                </a:solidFill>
                <a:latin typeface="DM Sans"/>
                <a:ea typeface="DM Sans"/>
                <a:cs typeface="DM Sans"/>
                <a:sym typeface="DM Sans"/>
              </a:rPr>
              <a:t>Principal Component Analysis is used for high dimensional analysis for dealing with sparse matrices</a:t>
            </a:r>
            <a:endParaRPr sz="1500">
              <a:solidFill>
                <a:srgbClr val="001325"/>
              </a:solidFill>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a:solidFill>
                  <a:srgbClr val="001325"/>
                </a:solidFill>
                <a:latin typeface="DM Sans"/>
                <a:ea typeface="DM Sans"/>
                <a:cs typeface="DM Sans"/>
                <a:sym typeface="DM Sans"/>
              </a:rPr>
              <a:t>What PCA does is that it creates “components” which are a linear combination of variables in the data set so these components capture the variance between variables of the original data set</a:t>
            </a:r>
            <a:endParaRPr sz="1500">
              <a:solidFill>
                <a:srgbClr val="001325"/>
              </a:solidFill>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a:solidFill>
                  <a:srgbClr val="001325"/>
                </a:solidFill>
                <a:latin typeface="DM Sans"/>
                <a:ea typeface="DM Sans"/>
                <a:cs typeface="DM Sans"/>
                <a:sym typeface="DM Sans"/>
              </a:rPr>
              <a:t>Using these components we can make future analysis simpler such as using these components in Logistic Regression. </a:t>
            </a:r>
            <a:endParaRPr sz="1500">
              <a:solidFill>
                <a:srgbClr val="001325"/>
              </a:solidFill>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a:solidFill>
                  <a:srgbClr val="001325"/>
                </a:solidFill>
                <a:latin typeface="DM Sans"/>
                <a:ea typeface="DM Sans"/>
                <a:cs typeface="DM Sans"/>
                <a:sym typeface="DM Sans"/>
              </a:rPr>
              <a:t>It is much easier to visualize data when we can look at a simpler looking form of the data as we can see in this picture to the left (POINT) when we go from 3 dimensions to 2 </a:t>
            </a:r>
            <a:endParaRPr sz="1500">
              <a:solidFill>
                <a:srgbClr val="001325"/>
              </a:solidFill>
              <a:latin typeface="DM Sans"/>
              <a:ea typeface="DM Sans"/>
              <a:cs typeface="DM Sans"/>
              <a:sym typeface="DM Sans"/>
            </a:endParaRPr>
          </a:p>
          <a:p>
            <a:pPr marL="457200" lvl="0" indent="-323850" algn="l" rtl="0">
              <a:spcBef>
                <a:spcPts val="0"/>
              </a:spcBef>
              <a:spcAft>
                <a:spcPts val="0"/>
              </a:spcAft>
              <a:buClr>
                <a:srgbClr val="001325"/>
              </a:buClr>
              <a:buSzPts val="1500"/>
              <a:buFont typeface="DM Sans"/>
              <a:buChar char="●"/>
            </a:pPr>
            <a:r>
              <a:rPr lang="en" sz="1500">
                <a:solidFill>
                  <a:srgbClr val="001325"/>
                </a:solidFill>
                <a:latin typeface="DM Sans"/>
                <a:ea typeface="DM Sans"/>
                <a:cs typeface="DM Sans"/>
                <a:sym typeface="DM Sans"/>
              </a:rPr>
              <a:t>Now how do we know how many components are the best for our data?</a:t>
            </a:r>
            <a:endParaRPr sz="1500">
              <a:solidFill>
                <a:srgbClr val="001325"/>
              </a:solidFill>
              <a:latin typeface="DM Sans"/>
              <a:ea typeface="DM Sans"/>
              <a:cs typeface="DM Sans"/>
              <a:sym typeface="DM Sans"/>
            </a:endParaRPr>
          </a:p>
          <a:p>
            <a:pPr marL="0" lvl="0" indent="0" algn="l" rtl="0">
              <a:spcBef>
                <a:spcPts val="0"/>
              </a:spcBef>
              <a:spcAft>
                <a:spcPts val="0"/>
              </a:spcAft>
              <a:buNone/>
            </a:pPr>
            <a:r>
              <a:rPr lang="en" sz="1500">
                <a:solidFill>
                  <a:srgbClr val="001325"/>
                </a:solidFill>
                <a:latin typeface="DM Sans"/>
                <a:ea typeface="DM Sans"/>
                <a:cs typeface="DM Sans"/>
                <a:sym typeface="DM Sans"/>
              </a:rPr>
              <a:t>(go to next slide)</a:t>
            </a:r>
            <a:endParaRPr sz="1500">
              <a:solidFill>
                <a:srgbClr val="001325"/>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6e80ee4bbb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6e80ee4bb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01325"/>
                </a:solidFill>
                <a:latin typeface="DM Sans"/>
                <a:ea typeface="DM Sans"/>
                <a:cs typeface="DM Sans"/>
                <a:sym typeface="DM Sans"/>
              </a:rPr>
              <a:t>A Scree Plot is a tool we to use determine how many components are the best for our data by showing how much variance is explained by adding another component. </a:t>
            </a:r>
            <a:endParaRPr sz="1500">
              <a:solidFill>
                <a:srgbClr val="001325"/>
              </a:solidFill>
              <a:latin typeface="DM Sans"/>
              <a:ea typeface="DM Sans"/>
              <a:cs typeface="DM Sans"/>
              <a:sym typeface="DM Sans"/>
            </a:endParaRPr>
          </a:p>
          <a:p>
            <a:pPr marL="0" lvl="0" indent="0" algn="l" rtl="0">
              <a:spcBef>
                <a:spcPts val="0"/>
              </a:spcBef>
              <a:spcAft>
                <a:spcPts val="0"/>
              </a:spcAft>
              <a:buNone/>
            </a:pPr>
            <a:r>
              <a:rPr lang="en" sz="1500">
                <a:solidFill>
                  <a:srgbClr val="001325"/>
                </a:solidFill>
                <a:latin typeface="DM Sans"/>
                <a:ea typeface="DM Sans"/>
                <a:cs typeface="DM Sans"/>
                <a:sym typeface="DM Sans"/>
              </a:rPr>
              <a:t>(POINT AT THE PLOT)</a:t>
            </a:r>
            <a:endParaRPr sz="1500">
              <a:solidFill>
                <a:srgbClr val="001325"/>
              </a:solidFill>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From this plot, we can see that where the plot turns sharply, (or the “elbow”)</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 (POINT AT THE ELBOW) allows us to add components that to represent more of the variance without adding too many components. This sweet spot (POINT AT YELLOW CIRCLE) related to our dataset is 4 components.</a:t>
            </a:r>
            <a:br>
              <a:rPr lang="en" sz="1500">
                <a:latin typeface="DM Sans"/>
                <a:ea typeface="DM Sans"/>
                <a:cs typeface="DM Sans"/>
                <a:sym typeface="DM Sans"/>
              </a:rPr>
            </a:br>
            <a:r>
              <a:rPr lang="en" sz="1500">
                <a:latin typeface="DM Sans"/>
                <a:ea typeface="DM Sans"/>
                <a:cs typeface="DM Sans"/>
                <a:sym typeface="DM Sans"/>
              </a:rPr>
              <a:t>For the purposes of this data set we will perform PCA with 4 components (circled in yellow) and PCA with 2 components (boxed in yellow POINT AT BOX) which we do in order to visualize our results better</a:t>
            </a:r>
            <a:endParaRPr sz="1500">
              <a:latin typeface="DM Sans"/>
              <a:ea typeface="DM Sans"/>
              <a:cs typeface="DM Sans"/>
              <a:sym typeface="DM Sans"/>
            </a:endParaRPr>
          </a:p>
          <a:p>
            <a:pPr marL="0" lvl="0" indent="0" algn="l" rtl="0">
              <a:spcBef>
                <a:spcPts val="0"/>
              </a:spcBef>
              <a:spcAft>
                <a:spcPts val="0"/>
              </a:spcAft>
              <a:buNone/>
            </a:pP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(go to next slide)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6e80ee4bbb_4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6e80ee4bbb_4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DM Sans"/>
                <a:ea typeface="DM Sans"/>
                <a:cs typeface="DM Sans"/>
                <a:sym typeface="DM Sans"/>
              </a:rPr>
              <a:t>In dealing with the original dataset, we chose to perform Yeo-Johnson scaling on the data before Computing the accuracy we can see that performing PCA with 4 Components gives us a much higher accuracy than PCA with 2 Components. Additionally our confusion matrices on the right (POINT) shows us that Logistic Regression with 4 components is much better than 2 Components.</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(go to next slide)</a:t>
            </a:r>
            <a:endParaRPr sz="1500">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6e80ee4bbb_4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6e80ee4bbb_4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DM Sans"/>
                <a:ea typeface="DM Sans"/>
                <a:cs typeface="DM Sans"/>
                <a:sym typeface="DM Sans"/>
              </a:rPr>
              <a:t>These plots show us how PCA with two components with randomly selecting 80% of the entries being training data and 20% of the entries being testing data.</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We can see that the overlap between the red and green points in the testing and training plots shows us some issues in the model. </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(Side Note) (ONLY IF QUESTIONS)</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In the future we can look at the points when this overlap happens as well as outlying points to construct more accurate models. </a:t>
            </a:r>
            <a:endParaRPr sz="1500">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6d63bbb9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6d63bbb9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30200" algn="l" rtl="0">
              <a:spcBef>
                <a:spcPts val="0"/>
              </a:spcBef>
              <a:spcAft>
                <a:spcPts val="0"/>
              </a:spcAft>
              <a:buClr>
                <a:srgbClr val="001325"/>
              </a:buClr>
              <a:buSzPts val="1600"/>
              <a:buFont typeface="DM Sans"/>
              <a:buChar char="●"/>
            </a:pPr>
            <a:r>
              <a:rPr lang="en" sz="1600" dirty="0">
                <a:solidFill>
                  <a:srgbClr val="001325"/>
                </a:solidFill>
                <a:latin typeface="DM Sans"/>
                <a:ea typeface="DM Sans"/>
                <a:cs typeface="DM Sans"/>
                <a:sym typeface="DM Sans"/>
              </a:rPr>
              <a:t>Using Binary Transformed Dataset</a:t>
            </a:r>
            <a:endParaRPr sz="1600" dirty="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Char char="●"/>
            </a:pPr>
            <a:r>
              <a:rPr lang="en" sz="1600" dirty="0">
                <a:solidFill>
                  <a:srgbClr val="001325"/>
                </a:solidFill>
                <a:latin typeface="DM Sans"/>
                <a:ea typeface="DM Sans"/>
                <a:cs typeface="DM Sans"/>
                <a:sym typeface="DM Sans"/>
              </a:rPr>
              <a:t>Sklearn in Python</a:t>
            </a:r>
            <a:endParaRPr sz="1600" dirty="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Char char="●"/>
            </a:pPr>
            <a:r>
              <a:rPr lang="en" sz="1600" dirty="0">
                <a:solidFill>
                  <a:srgbClr val="001325"/>
                </a:solidFill>
                <a:latin typeface="DM Sans"/>
                <a:ea typeface="DM Sans"/>
                <a:cs typeface="DM Sans"/>
                <a:sym typeface="DM Sans"/>
              </a:rPr>
              <a:t>Training data: 80%, Test data: 20%</a:t>
            </a:r>
            <a:endParaRPr sz="1600" dirty="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Char char="●"/>
            </a:pPr>
            <a:r>
              <a:rPr lang="en" sz="1600" dirty="0">
                <a:solidFill>
                  <a:srgbClr val="001325"/>
                </a:solidFill>
                <a:latin typeface="DM Sans"/>
                <a:ea typeface="DM Sans"/>
                <a:cs typeface="DM Sans"/>
                <a:sym typeface="DM Sans"/>
              </a:rPr>
              <a:t>Accuracy is 93%</a:t>
            </a:r>
            <a:endParaRPr sz="1600" dirty="0">
              <a:solidFill>
                <a:srgbClr val="001325"/>
              </a:solidFill>
              <a:latin typeface="DM Sans"/>
              <a:ea typeface="DM Sans"/>
              <a:cs typeface="DM Sans"/>
              <a:sym typeface="DM Sans"/>
            </a:endParaRPr>
          </a:p>
          <a:p>
            <a:pPr marL="0" lvl="0" indent="0" algn="l" rtl="0">
              <a:spcBef>
                <a:spcPts val="0"/>
              </a:spcBef>
              <a:spcAft>
                <a:spcPts val="0"/>
              </a:spcAft>
              <a:buNone/>
            </a:pPr>
            <a:endParaRPr sz="1600" dirty="0">
              <a:solidFill>
                <a:srgbClr val="001325"/>
              </a:solidFill>
              <a:latin typeface="DM Sans"/>
              <a:ea typeface="DM Sans"/>
              <a:cs typeface="DM Sans"/>
              <a:sym typeface="DM Sans"/>
            </a:endParaRPr>
          </a:p>
          <a:p>
            <a:pPr marL="0" lvl="0" indent="0" algn="l" rtl="0">
              <a:spcBef>
                <a:spcPts val="0"/>
              </a:spcBef>
              <a:spcAft>
                <a:spcPts val="0"/>
              </a:spcAft>
              <a:buNone/>
            </a:pPr>
            <a:r>
              <a:rPr lang="en" sz="1600" dirty="0">
                <a:solidFill>
                  <a:srgbClr val="001325"/>
                </a:solidFill>
                <a:latin typeface="DM Sans"/>
                <a:ea typeface="DM Sans"/>
                <a:cs typeface="DM Sans"/>
                <a:sym typeface="DM Sans"/>
              </a:rPr>
              <a:t>Classification Report and Confusion Matrix</a:t>
            </a:r>
            <a:endParaRPr sz="1600" dirty="0">
              <a:solidFill>
                <a:srgbClr val="001325"/>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6e7f82003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6e7f82003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6d63bbb95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6d63bbb9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600" dirty="0"/>
              <a:t>ROC curve is top left with area under the curve 0.98</a:t>
            </a:r>
            <a:endParaRPr sz="1600" dirty="0"/>
          </a:p>
          <a:p>
            <a:pPr marL="0" lvl="0" indent="0" algn="l" rtl="0">
              <a:spcBef>
                <a:spcPts val="0"/>
              </a:spcBef>
              <a:spcAft>
                <a:spcPts val="0"/>
              </a:spcAft>
              <a:buNone/>
            </a:pPr>
            <a:r>
              <a:rPr lang="en" sz="1600" dirty="0"/>
              <a:t>Effective model</a:t>
            </a:r>
            <a:endParaRPr sz="16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c9f935b06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c9f935b06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Extending from ordinary Logistic reg., Elastic Net = simply a penalized version of linear/logistic regression</a:t>
            </a:r>
            <a:endParaRPr sz="1200"/>
          </a:p>
          <a:p>
            <a:pPr marL="0" lvl="0" indent="0" algn="l" rtl="0">
              <a:spcBef>
                <a:spcPts val="0"/>
              </a:spcBef>
              <a:spcAft>
                <a:spcPts val="0"/>
              </a:spcAft>
              <a:buNone/>
            </a:pPr>
            <a:endParaRPr sz="1200"/>
          </a:p>
          <a:p>
            <a:pPr marL="0" lvl="0" indent="0" algn="l" rtl="0">
              <a:spcBef>
                <a:spcPts val="0"/>
              </a:spcBef>
              <a:spcAft>
                <a:spcPts val="0"/>
              </a:spcAft>
              <a:buClr>
                <a:schemeClr val="dk1"/>
              </a:buClr>
              <a:buSzPts val="1100"/>
              <a:buFont typeface="Arial"/>
              <a:buNone/>
            </a:pPr>
            <a:r>
              <a:rPr lang="en" sz="1200">
                <a:solidFill>
                  <a:schemeClr val="dk1"/>
                </a:solidFill>
              </a:rPr>
              <a:t>The penalty is added to the loss function (log likelihood in case of logistic reg.) as you can see on the formula</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The penalization method includes Ridge and Lasso terms. Ridge utilizes L2 norm of the regression coefficients and Lasso utilizes L1 norm.</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Elastic Net has a penalization that uses both Ridge and Lasso penalties. The two terms are proportionally combined by alpha and multiplied by lambda</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We need to estimate two additional parameters lambda and alpha</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Lambda determines the strength of penalization and alpha assigns the proportion of the two penalty terms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c9f935b06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c9f935b0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001325"/>
                </a:solidFill>
                <a:latin typeface="DM Sans"/>
                <a:ea typeface="DM Sans"/>
                <a:cs typeface="DM Sans"/>
                <a:sym typeface="DM Sans"/>
              </a:rPr>
              <a:t>Elastic Net regression is often used for : </a:t>
            </a:r>
            <a:endParaRPr sz="1600">
              <a:solidFill>
                <a:srgbClr val="001325"/>
              </a:solidFill>
              <a:latin typeface="DM Sans"/>
              <a:ea typeface="DM Sans"/>
              <a:cs typeface="DM Sans"/>
              <a:sym typeface="DM Sans"/>
            </a:endParaRPr>
          </a:p>
          <a:p>
            <a:pPr marL="0" lvl="0" indent="0" algn="l" rtl="0">
              <a:lnSpc>
                <a:spcPct val="115000"/>
              </a:lnSpc>
              <a:spcBef>
                <a:spcPts val="0"/>
              </a:spcBef>
              <a:spcAft>
                <a:spcPts val="0"/>
              </a:spcAft>
              <a:buNone/>
            </a:pPr>
            <a:r>
              <a:rPr lang="en" sz="1600">
                <a:solidFill>
                  <a:srgbClr val="001325"/>
                </a:solidFill>
                <a:latin typeface="DM Sans"/>
                <a:ea typeface="DM Sans"/>
                <a:cs typeface="DM Sans"/>
                <a:sym typeface="DM Sans"/>
              </a:rPr>
              <a:t>Identifying features that are related to the supervisor </a:t>
            </a:r>
            <a:endParaRPr sz="1600">
              <a:solidFill>
                <a:srgbClr val="001325"/>
              </a:solidFill>
              <a:latin typeface="DM Sans"/>
              <a:ea typeface="DM Sans"/>
              <a:cs typeface="DM Sans"/>
              <a:sym typeface="DM Sans"/>
            </a:endParaRPr>
          </a:p>
          <a:p>
            <a:pPr marL="0" lvl="0" indent="457200" algn="l" rtl="0">
              <a:lnSpc>
                <a:spcPct val="115000"/>
              </a:lnSpc>
              <a:spcBef>
                <a:spcPts val="0"/>
              </a:spcBef>
              <a:spcAft>
                <a:spcPts val="0"/>
              </a:spcAft>
              <a:buNone/>
            </a:pPr>
            <a:r>
              <a:rPr lang="en" sz="1600">
                <a:solidFill>
                  <a:srgbClr val="001325"/>
                </a:solidFill>
                <a:latin typeface="DM Sans"/>
                <a:ea typeface="DM Sans"/>
                <a:cs typeface="DM Sans"/>
                <a:sym typeface="DM Sans"/>
              </a:rPr>
              <a:t>Penalization can change coefficients of predictors and even zero them out</a:t>
            </a:r>
            <a:endParaRPr sz="1600">
              <a:solidFill>
                <a:srgbClr val="001325"/>
              </a:solidFill>
              <a:latin typeface="DM Sans"/>
              <a:ea typeface="DM Sans"/>
              <a:cs typeface="DM Sans"/>
              <a:sym typeface="DM Sans"/>
            </a:endParaRPr>
          </a:p>
          <a:p>
            <a:pPr marL="0" lvl="0" indent="457200" algn="l" rtl="0">
              <a:lnSpc>
                <a:spcPct val="115000"/>
              </a:lnSpc>
              <a:spcBef>
                <a:spcPts val="0"/>
              </a:spcBef>
              <a:spcAft>
                <a:spcPts val="0"/>
              </a:spcAft>
              <a:buNone/>
            </a:pPr>
            <a:r>
              <a:rPr lang="en" sz="1600">
                <a:solidFill>
                  <a:srgbClr val="001325"/>
                </a:solidFill>
                <a:latin typeface="DM Sans"/>
                <a:ea typeface="DM Sans"/>
                <a:cs typeface="DM Sans"/>
                <a:sym typeface="DM Sans"/>
              </a:rPr>
              <a:t>Which means it can perform dimensional reduction as well</a:t>
            </a:r>
            <a:endParaRPr sz="1600">
              <a:solidFill>
                <a:srgbClr val="001325"/>
              </a:solidFill>
              <a:latin typeface="DM Sans"/>
              <a:ea typeface="DM Sans"/>
              <a:cs typeface="DM Sans"/>
              <a:sym typeface="DM Sans"/>
            </a:endParaRPr>
          </a:p>
          <a:p>
            <a:pPr marL="0" lvl="0" indent="0" algn="l" rtl="0">
              <a:lnSpc>
                <a:spcPct val="115000"/>
              </a:lnSpc>
              <a:spcBef>
                <a:spcPts val="0"/>
              </a:spcBef>
              <a:spcAft>
                <a:spcPts val="0"/>
              </a:spcAft>
              <a:buNone/>
            </a:pPr>
            <a:r>
              <a:rPr lang="en" sz="1600">
                <a:solidFill>
                  <a:srgbClr val="001325"/>
                </a:solidFill>
                <a:latin typeface="DM Sans"/>
                <a:ea typeface="DM Sans"/>
                <a:cs typeface="DM Sans"/>
                <a:sym typeface="DM Sans"/>
              </a:rPr>
              <a:t>Manages highly correlated predictors </a:t>
            </a:r>
            <a:endParaRPr sz="1600">
              <a:solidFill>
                <a:srgbClr val="001325"/>
              </a:solidFill>
              <a:latin typeface="DM Sans"/>
              <a:ea typeface="DM Sans"/>
              <a:cs typeface="DM Sans"/>
              <a:sym typeface="DM Sans"/>
            </a:endParaRPr>
          </a:p>
          <a:p>
            <a:pPr marL="0" lvl="0" indent="457200" algn="l" rtl="0">
              <a:lnSpc>
                <a:spcPct val="115000"/>
              </a:lnSpc>
              <a:spcBef>
                <a:spcPts val="0"/>
              </a:spcBef>
              <a:spcAft>
                <a:spcPts val="0"/>
              </a:spcAft>
              <a:buNone/>
            </a:pPr>
            <a:r>
              <a:rPr lang="en" sz="1600">
                <a:solidFill>
                  <a:srgbClr val="001325"/>
                </a:solidFill>
                <a:latin typeface="DM Sans"/>
                <a:ea typeface="DM Sans"/>
                <a:cs typeface="DM Sans"/>
                <a:sym typeface="DM Sans"/>
              </a:rPr>
              <a:t>Allows to exchange some bias for lower variance</a:t>
            </a:r>
            <a:endParaRPr sz="1600">
              <a:solidFill>
                <a:srgbClr val="001325"/>
              </a:solidFill>
              <a:latin typeface="DM Sans"/>
              <a:ea typeface="DM Sans"/>
              <a:cs typeface="DM Sans"/>
              <a:sym typeface="DM Sans"/>
            </a:endParaRPr>
          </a:p>
          <a:p>
            <a:pPr marL="0" lvl="0" indent="0" algn="l" rtl="0">
              <a:lnSpc>
                <a:spcPct val="115000"/>
              </a:lnSpc>
              <a:spcBef>
                <a:spcPts val="0"/>
              </a:spcBef>
              <a:spcAft>
                <a:spcPts val="0"/>
              </a:spcAft>
              <a:buNone/>
            </a:pPr>
            <a:endParaRPr sz="1600">
              <a:solidFill>
                <a:srgbClr val="00132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n" sz="1600">
                <a:solidFill>
                  <a:srgbClr val="001325"/>
                </a:solidFill>
                <a:latin typeface="DM Sans"/>
                <a:ea typeface="DM Sans"/>
                <a:cs typeface="DM Sans"/>
                <a:sym typeface="DM Sans"/>
              </a:rPr>
              <a:t>We applied Elastic net regression along with ridge/lasso regression in order to see if any improvements occur with penalization.</a:t>
            </a:r>
            <a:endParaRPr sz="1600">
              <a:solidFill>
                <a:srgbClr val="00132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600">
              <a:solidFill>
                <a:srgbClr val="00132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n" sz="1600">
                <a:solidFill>
                  <a:srgbClr val="001325"/>
                </a:solidFill>
                <a:latin typeface="DM Sans"/>
                <a:ea typeface="DM Sans"/>
                <a:cs typeface="DM Sans"/>
                <a:sym typeface="DM Sans"/>
              </a:rPr>
              <a:t>Parameters (lambda and alpha) are estimated using 10 fold cross-validation.</a:t>
            </a:r>
            <a:endParaRPr sz="1600">
              <a:solidFill>
                <a:srgbClr val="001325"/>
              </a:solidFill>
              <a:latin typeface="DM Sans"/>
              <a:ea typeface="DM Sans"/>
              <a:cs typeface="DM Sans"/>
              <a:sym typeface="DM Sans"/>
            </a:endParaRPr>
          </a:p>
          <a:p>
            <a:pPr marL="0" lvl="0" indent="0" algn="l" rtl="0">
              <a:lnSpc>
                <a:spcPct val="115000"/>
              </a:lnSpc>
              <a:spcBef>
                <a:spcPts val="0"/>
              </a:spcBef>
              <a:spcAft>
                <a:spcPts val="0"/>
              </a:spcAft>
              <a:buNone/>
            </a:pPr>
            <a:endParaRPr sz="1600">
              <a:solidFill>
                <a:srgbClr val="001325"/>
              </a:solidFill>
              <a:latin typeface="DM Sans"/>
              <a:ea typeface="DM Sans"/>
              <a:cs typeface="DM Sans"/>
              <a:sym typeface="DM Sans"/>
            </a:endParaRPr>
          </a:p>
          <a:p>
            <a:pPr marL="0" lvl="0" indent="0" algn="l" rtl="0">
              <a:lnSpc>
                <a:spcPct val="115000"/>
              </a:lnSpc>
              <a:spcBef>
                <a:spcPts val="0"/>
              </a:spcBef>
              <a:spcAft>
                <a:spcPts val="0"/>
              </a:spcAft>
              <a:buNone/>
            </a:pPr>
            <a:endParaRPr sz="1600">
              <a:solidFill>
                <a:srgbClr val="001325"/>
              </a:solidFill>
              <a:latin typeface="DM Sans"/>
              <a:ea typeface="DM Sans"/>
              <a:cs typeface="DM Sans"/>
              <a:sym typeface="DM Sans"/>
            </a:endParaRPr>
          </a:p>
          <a:p>
            <a:pPr marL="0" lvl="0" indent="0" algn="l" rtl="0">
              <a:lnSpc>
                <a:spcPct val="115000"/>
              </a:lnSpc>
              <a:spcBef>
                <a:spcPts val="0"/>
              </a:spcBef>
              <a:spcAft>
                <a:spcPts val="0"/>
              </a:spcAft>
              <a:buNone/>
            </a:pPr>
            <a:endParaRPr sz="1600">
              <a:solidFill>
                <a:srgbClr val="00132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600">
              <a:solidFill>
                <a:srgbClr val="001325"/>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6e3214919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6e3214919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cross validation, we estimated alpha = 0.25 and lambda = 0.005</a:t>
            </a:r>
            <a:endParaRPr/>
          </a:p>
          <a:p>
            <a:pPr marL="0" lvl="0" indent="0" algn="l" rtl="0">
              <a:spcBef>
                <a:spcPts val="0"/>
              </a:spcBef>
              <a:spcAft>
                <a:spcPts val="0"/>
              </a:spcAft>
              <a:buNone/>
            </a:pPr>
            <a:endParaRPr/>
          </a:p>
          <a:p>
            <a:pPr marL="0" lvl="0" indent="0" algn="l" rtl="0">
              <a:spcBef>
                <a:spcPts val="0"/>
              </a:spcBef>
              <a:spcAft>
                <a:spcPts val="0"/>
              </a:spcAft>
              <a:buNone/>
            </a:pPr>
            <a:r>
              <a:rPr lang="en"/>
              <a:t>The plot shows the performance of different alpha and lambda combinations</a:t>
            </a:r>
            <a:endParaRPr/>
          </a:p>
          <a:p>
            <a:pPr marL="0" lvl="0" indent="0" algn="l" rtl="0">
              <a:spcBef>
                <a:spcPts val="0"/>
              </a:spcBef>
              <a:spcAft>
                <a:spcPts val="0"/>
              </a:spcAft>
              <a:buNone/>
            </a:pPr>
            <a:endParaRPr/>
          </a:p>
          <a:p>
            <a:pPr marL="0" lvl="0" indent="0" algn="l" rtl="0">
              <a:spcBef>
                <a:spcPts val="0"/>
              </a:spcBef>
              <a:spcAft>
                <a:spcPts val="0"/>
              </a:spcAft>
              <a:buNone/>
            </a:pPr>
            <a:r>
              <a:rPr lang="en"/>
              <a:t>We can see that the optimal estimates are located on the very top left. </a:t>
            </a:r>
            <a:endParaRPr/>
          </a:p>
          <a:p>
            <a:pPr marL="0" lvl="0" indent="0" algn="l" rtl="0">
              <a:spcBef>
                <a:spcPts val="0"/>
              </a:spcBef>
              <a:spcAft>
                <a:spcPts val="0"/>
              </a:spcAft>
              <a:buNone/>
            </a:pPr>
            <a:endParaRPr/>
          </a:p>
          <a:p>
            <a:pPr marL="0" lvl="0" indent="0" algn="l" rtl="0">
              <a:spcBef>
                <a:spcPts val="0"/>
              </a:spcBef>
              <a:spcAft>
                <a:spcPts val="0"/>
              </a:spcAft>
              <a:buNone/>
            </a:pPr>
            <a:r>
              <a:rPr lang="en"/>
              <a:t>We observe that, </a:t>
            </a:r>
            <a:r>
              <a:rPr lang="en">
                <a:solidFill>
                  <a:schemeClr val="dk1"/>
                </a:solidFill>
              </a:rPr>
              <a:t>when lambda is small,</a:t>
            </a:r>
            <a:r>
              <a:rPr lang="en"/>
              <a:t> there is not much accuracy difference among alpha values.</a:t>
            </a:r>
            <a:endParaRPr/>
          </a:p>
          <a:p>
            <a:pPr marL="0" lvl="0" indent="0" algn="l" rtl="0">
              <a:spcBef>
                <a:spcPts val="0"/>
              </a:spcBef>
              <a:spcAft>
                <a:spcPts val="0"/>
              </a:spcAft>
              <a:buNone/>
            </a:pPr>
            <a:endParaRPr/>
          </a:p>
          <a:p>
            <a:pPr marL="0" lvl="0" indent="0" algn="l" rtl="0">
              <a:spcBef>
                <a:spcPts val="0"/>
              </a:spcBef>
              <a:spcAft>
                <a:spcPts val="0"/>
              </a:spcAft>
              <a:buNone/>
            </a:pPr>
            <a:r>
              <a:rPr lang="en"/>
              <a:t>And our lambda was estimated to be very close to zero. This tells us that penalization does not improve the fit significantly.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6e3214919b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6e3214919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is also reflected in the performance of model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These are different criteria for determining model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The accuracy is 0.92. </a:t>
            </a:r>
            <a:endParaRPr/>
          </a:p>
          <a:p>
            <a:pPr marL="0" lvl="0" indent="0" algn="l" rtl="0">
              <a:spcBef>
                <a:spcPts val="0"/>
              </a:spcBef>
              <a:spcAft>
                <a:spcPts val="0"/>
              </a:spcAft>
              <a:buNone/>
            </a:pPr>
            <a:endParaRPr/>
          </a:p>
          <a:p>
            <a:pPr marL="0" lvl="0" indent="0" algn="l" rtl="0">
              <a:spcBef>
                <a:spcPts val="0"/>
              </a:spcBef>
              <a:spcAft>
                <a:spcPts val="0"/>
              </a:spcAft>
              <a:buNone/>
            </a:pPr>
            <a:r>
              <a:rPr lang="en"/>
              <a:t>Precision, Recall, F1 score fall within similar range</a:t>
            </a:r>
            <a:endParaRPr/>
          </a:p>
          <a:p>
            <a:pPr marL="0" lvl="0" indent="0" algn="l" rtl="0">
              <a:spcBef>
                <a:spcPts val="0"/>
              </a:spcBef>
              <a:spcAft>
                <a:spcPts val="0"/>
              </a:spcAft>
              <a:buNone/>
            </a:pPr>
            <a:endParaRPr/>
          </a:p>
          <a:p>
            <a:pPr marL="0" lvl="0" indent="0" algn="l" rtl="0">
              <a:spcBef>
                <a:spcPts val="0"/>
              </a:spcBef>
              <a:spcAft>
                <a:spcPts val="0"/>
              </a:spcAft>
              <a:buNone/>
            </a:pPr>
            <a:r>
              <a:rPr lang="en"/>
              <a:t>While the model is performing well,</a:t>
            </a:r>
            <a:endParaRPr/>
          </a:p>
          <a:p>
            <a:pPr marL="0" lvl="0" indent="0" algn="l" rtl="0">
              <a:spcBef>
                <a:spcPts val="0"/>
              </a:spcBef>
              <a:spcAft>
                <a:spcPts val="0"/>
              </a:spcAft>
              <a:buNone/>
            </a:pPr>
            <a:r>
              <a:rPr lang="en"/>
              <a:t>Elastic net is not really performing any better than ordinary logistic regression. This is because our optimized lambda value was close to zero,</a:t>
            </a:r>
            <a:endParaRPr/>
          </a:p>
          <a:p>
            <a:pPr marL="0" lvl="0" indent="0" algn="l" rtl="0">
              <a:spcBef>
                <a:spcPts val="0"/>
              </a:spcBef>
              <a:spcAft>
                <a:spcPts val="0"/>
              </a:spcAft>
              <a:buNone/>
            </a:pPr>
            <a:r>
              <a:rPr lang="en"/>
              <a:t>Meaning there is really no effect of penalization</a:t>
            </a:r>
            <a:endParaRPr/>
          </a:p>
          <a:p>
            <a:pPr marL="0" lvl="0" indent="0" algn="l" rtl="0">
              <a:spcBef>
                <a:spcPts val="0"/>
              </a:spcBef>
              <a:spcAft>
                <a:spcPts val="0"/>
              </a:spcAft>
              <a:buNone/>
            </a:pPr>
            <a:endParaRPr/>
          </a:p>
          <a:p>
            <a:pPr marL="0" lvl="0" indent="0" algn="l" rtl="0">
              <a:spcBef>
                <a:spcPts val="0"/>
              </a:spcBef>
              <a:spcAft>
                <a:spcPts val="0"/>
              </a:spcAft>
              <a:buNone/>
            </a:pPr>
            <a:r>
              <a:rPr lang="en"/>
              <a:t>Therefore, elastic net resulted in only over-complicating the model, so we would prefer ordinary logistic regression model over this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cc1cc180e2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cc1cc180e2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1325"/>
                </a:solidFill>
                <a:latin typeface="DM Sans"/>
                <a:ea typeface="DM Sans"/>
                <a:cs typeface="DM Sans"/>
                <a:sym typeface="DM Sans"/>
              </a:rPr>
              <a:t>The Naïve Bayes classifier is a simple probabilistic classifier which is based on Bayes theorem</a:t>
            </a:r>
            <a:endParaRPr sz="1600">
              <a:solidFill>
                <a:srgbClr val="001325"/>
              </a:solidFill>
              <a:latin typeface="DM Sans"/>
              <a:ea typeface="DM Sans"/>
              <a:cs typeface="DM Sans"/>
              <a:sym typeface="DM Sans"/>
            </a:endParaRPr>
          </a:p>
          <a:p>
            <a:pPr marL="0" lvl="0" indent="0" algn="l" rtl="0">
              <a:spcBef>
                <a:spcPts val="0"/>
              </a:spcBef>
              <a:spcAft>
                <a:spcPts val="0"/>
              </a:spcAft>
              <a:buNone/>
            </a:pP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Assuming conditional independence of predictors, </a:t>
            </a: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the posterior distribution can be simply expressed by the product of conditional probability distribution of each predictor given response category.</a:t>
            </a:r>
            <a:endParaRPr sz="1600">
              <a:solidFill>
                <a:srgbClr val="001325"/>
              </a:solidFill>
              <a:latin typeface="DM Sans"/>
              <a:ea typeface="DM Sans"/>
              <a:cs typeface="DM Sans"/>
              <a:sym typeface="DM Sans"/>
            </a:endParaRPr>
          </a:p>
          <a:p>
            <a:pPr marL="0" lvl="0" indent="0" algn="l" rtl="0">
              <a:spcBef>
                <a:spcPts val="0"/>
              </a:spcBef>
              <a:spcAft>
                <a:spcPts val="0"/>
              </a:spcAft>
              <a:buNone/>
            </a:pP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The reason why this method called ‘naive’ is because it requires a very strong and most likely unrealistic assumption, </a:t>
            </a: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which is conditional independence of all predictor variables.</a:t>
            </a:r>
            <a:endParaRPr sz="1600">
              <a:solidFill>
                <a:srgbClr val="001325"/>
              </a:solidFill>
              <a:latin typeface="DM Sans"/>
              <a:ea typeface="DM Sans"/>
              <a:cs typeface="DM Sans"/>
              <a:sym typeface="DM Sans"/>
            </a:endParaRPr>
          </a:p>
          <a:p>
            <a:pPr marL="0" lvl="0" indent="0" algn="l" rtl="0">
              <a:spcBef>
                <a:spcPts val="0"/>
              </a:spcBef>
              <a:spcAft>
                <a:spcPts val="0"/>
              </a:spcAft>
              <a:buNone/>
            </a:pPr>
            <a:endParaRPr sz="1600">
              <a:solidFill>
                <a:srgbClr val="001325"/>
              </a:solidFill>
              <a:latin typeface="DM Sans"/>
              <a:ea typeface="DM Sans"/>
              <a:cs typeface="DM Sans"/>
              <a:sym typeface="DM Sans"/>
            </a:endParaRPr>
          </a:p>
          <a:p>
            <a:pPr marL="0" lvl="0" indent="0" algn="l" rtl="0">
              <a:spcBef>
                <a:spcPts val="0"/>
              </a:spcBef>
              <a:spcAft>
                <a:spcPts val="0"/>
              </a:spcAft>
              <a:buNone/>
            </a:pPr>
            <a:r>
              <a:rPr lang="en" sz="1600">
                <a:solidFill>
                  <a:srgbClr val="001325"/>
                </a:solidFill>
                <a:latin typeface="DM Sans"/>
                <a:ea typeface="DM Sans"/>
                <a:cs typeface="DM Sans"/>
                <a:sym typeface="DM Sans"/>
              </a:rPr>
              <a:t>In order to meet this requirement, we fit Naive Bayesian classifier with preprocessed predictors with standardization and PCA. With these, we assumed conditional independence.</a:t>
            </a:r>
            <a:endParaRPr sz="1600">
              <a:solidFill>
                <a:srgbClr val="00132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600">
              <a:solidFill>
                <a:srgbClr val="001325"/>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cc1cc180e2_4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cc1cc180e2_4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observe that the overall performance criterias are quite low.</a:t>
            </a:r>
            <a:endParaRPr/>
          </a:p>
          <a:p>
            <a:pPr marL="0" lvl="0" indent="0" algn="l" rtl="0">
              <a:spcBef>
                <a:spcPts val="0"/>
              </a:spcBef>
              <a:spcAft>
                <a:spcPts val="0"/>
              </a:spcAft>
              <a:buNone/>
            </a:pPr>
            <a:r>
              <a:rPr lang="en"/>
              <a:t>Accuracy is below 0.9, and ROC curve also shows smaller area under curve compared to the previous models.</a:t>
            </a:r>
            <a:endParaRPr/>
          </a:p>
          <a:p>
            <a:pPr marL="0" lvl="0" indent="0" algn="l" rtl="0">
              <a:spcBef>
                <a:spcPts val="0"/>
              </a:spcBef>
              <a:spcAft>
                <a:spcPts val="0"/>
              </a:spcAft>
              <a:buNone/>
            </a:pPr>
            <a:endParaRPr/>
          </a:p>
          <a:p>
            <a:pPr marL="0" lvl="0" indent="0" algn="l" rtl="0">
              <a:spcBef>
                <a:spcPts val="0"/>
              </a:spcBef>
              <a:spcAft>
                <a:spcPts val="0"/>
              </a:spcAft>
              <a:buNone/>
            </a:pPr>
            <a:r>
              <a:rPr lang="en"/>
              <a:t>This could indicate that our assumptions of conditional independence did not meet very well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cc1cc180e2_4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cc1cc180e2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1325"/>
              </a:buClr>
              <a:buSzPts val="1600"/>
              <a:buFont typeface="DM Sans"/>
              <a:buChar char="●"/>
            </a:pPr>
            <a:r>
              <a:rPr lang="en" sz="1600">
                <a:solidFill>
                  <a:srgbClr val="001325"/>
                </a:solidFill>
                <a:latin typeface="DM Sans"/>
                <a:ea typeface="DM Sans"/>
                <a:cs typeface="DM Sans"/>
                <a:sym typeface="DM Sans"/>
              </a:rPr>
              <a:t>The K-Nearest Neighbors (KNN) algorithm relies on the idea that similar data points tend to have similar labels or values.</a:t>
            </a:r>
            <a:endParaRPr sz="160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Char char="●"/>
            </a:pPr>
            <a:r>
              <a:rPr lang="en" sz="1600">
                <a:solidFill>
                  <a:srgbClr val="001325"/>
                </a:solidFill>
                <a:latin typeface="DM Sans"/>
                <a:ea typeface="DM Sans"/>
                <a:cs typeface="DM Sans"/>
                <a:sym typeface="DM Sans"/>
              </a:rPr>
              <a:t>Using a distance metric (in our case, Euclidean distance), the model identifies the K nearest neighbors and predicts the supervisor label of new data to be the most common class label among the K neighbors.</a:t>
            </a:r>
            <a:endParaRPr sz="1600">
              <a:solidFill>
                <a:srgbClr val="001325"/>
              </a:solidFill>
              <a:latin typeface="DM Sans"/>
              <a:ea typeface="DM Sans"/>
              <a:cs typeface="DM Sans"/>
              <a:sym typeface="DM Sans"/>
            </a:endParaRPr>
          </a:p>
          <a:p>
            <a:pPr marL="914400" lvl="1" indent="-330200" algn="l" rtl="0">
              <a:spcBef>
                <a:spcPts val="0"/>
              </a:spcBef>
              <a:spcAft>
                <a:spcPts val="0"/>
              </a:spcAft>
              <a:buClr>
                <a:srgbClr val="001325"/>
              </a:buClr>
              <a:buSzPts val="1600"/>
              <a:buFont typeface="DM Sans"/>
              <a:buChar char="○"/>
            </a:pPr>
            <a:r>
              <a:rPr lang="en" sz="1600">
                <a:solidFill>
                  <a:srgbClr val="001325"/>
                </a:solidFill>
                <a:latin typeface="DM Sans"/>
                <a:ea typeface="DM Sans"/>
                <a:cs typeface="DM Sans"/>
                <a:sym typeface="DM Sans"/>
              </a:rPr>
              <a:t>Because this method involves distance metric, it is very susceptible to the curse of dimensionality.</a:t>
            </a:r>
            <a:endParaRPr sz="160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Char char="●"/>
            </a:pPr>
            <a:r>
              <a:rPr lang="en" sz="1600">
                <a:solidFill>
                  <a:srgbClr val="001325"/>
                </a:solidFill>
                <a:latin typeface="DM Sans"/>
                <a:ea typeface="DM Sans"/>
                <a:cs typeface="DM Sans"/>
                <a:sym typeface="DM Sans"/>
              </a:rPr>
              <a:t>Our dataset contains about 50 predictors, which is high-dimensional, so  the method was slow and computationally expensive.</a:t>
            </a:r>
            <a:endParaRPr sz="160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Char char="●"/>
            </a:pPr>
            <a:r>
              <a:rPr lang="en" sz="1600">
                <a:solidFill>
                  <a:srgbClr val="001325"/>
                </a:solidFill>
                <a:latin typeface="DM Sans"/>
                <a:ea typeface="DM Sans"/>
                <a:cs typeface="DM Sans"/>
                <a:sym typeface="DM Sans"/>
              </a:rPr>
              <a:t>We operated a 10-fold CV to estimate K.</a:t>
            </a:r>
            <a:endParaRPr sz="1600">
              <a:solidFill>
                <a:srgbClr val="001325"/>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cc1cc180e2_4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cc1cc180e2_4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found that using 7 nearest neighbors would provide the best performance when using KNN classification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Considering dimensionality, it seems like 7 neighbors is quite a small number, but we see that the prediction rate decreases as k increases.</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cc1cc180e2_4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cc1cc180e2_4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KNN showed the highest accuracy among all models so far with accuracy of 0.935. This is quite close to logistic regression and elastic net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6e7f82003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6e7f82003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caf85a96f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caf85a96f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DM Sans"/>
                <a:ea typeface="DM Sans"/>
                <a:cs typeface="DM Sans"/>
                <a:sym typeface="DM Sans"/>
              </a:rPr>
              <a:t>Comparing our models, we see that the model with the highest accuracy is </a:t>
            </a:r>
            <a:r>
              <a:rPr lang="en" sz="1500" dirty="0">
                <a:solidFill>
                  <a:schemeClr val="dk1"/>
                </a:solidFill>
                <a:latin typeface="DM Sans"/>
                <a:ea typeface="DM Sans"/>
                <a:cs typeface="DM Sans"/>
                <a:sym typeface="DM Sans"/>
              </a:rPr>
              <a:t>K-Nearest Neighbors method</a:t>
            </a:r>
            <a:r>
              <a:rPr lang="en" sz="1500" dirty="0">
                <a:latin typeface="DM Sans"/>
                <a:ea typeface="DM Sans"/>
                <a:cs typeface="DM Sans"/>
                <a:sym typeface="DM Sans"/>
              </a:rPr>
              <a:t> for our Binary Transformed Data Set.</a:t>
            </a:r>
            <a:endParaRPr sz="1500" dirty="0">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6e80ee4bbb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6e80ee4bbb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DM Sans"/>
                <a:ea typeface="DM Sans"/>
                <a:cs typeface="DM Sans"/>
                <a:sym typeface="DM Sans"/>
              </a:rPr>
              <a:t>Here are our confusion matrices for our methods we used. Now let us discuss the conclusions.</a:t>
            </a:r>
            <a:endParaRPr sz="1500" dirty="0">
              <a:latin typeface="DM Sans"/>
              <a:ea typeface="DM Sans"/>
              <a:cs typeface="DM Sans"/>
              <a:sym typeface="DM Sans"/>
            </a:endParaRPr>
          </a:p>
          <a:p>
            <a:pPr marL="0" lvl="0" indent="0" algn="l" rtl="0">
              <a:spcBef>
                <a:spcPts val="0"/>
              </a:spcBef>
              <a:spcAft>
                <a:spcPts val="0"/>
              </a:spcAft>
              <a:buNone/>
            </a:pPr>
            <a:endParaRPr sz="1500" dirty="0">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caf85a96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caf85a96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1325"/>
              </a:buClr>
              <a:buSzPts val="1600"/>
              <a:buFont typeface="DM Sans"/>
              <a:buAutoNum type="arabicPeriod"/>
            </a:pPr>
            <a:r>
              <a:rPr lang="en" sz="1600" dirty="0">
                <a:solidFill>
                  <a:srgbClr val="001325"/>
                </a:solidFill>
                <a:latin typeface="DM Sans"/>
                <a:ea typeface="DM Sans"/>
                <a:cs typeface="DM Sans"/>
                <a:sym typeface="DM Sans"/>
              </a:rPr>
              <a:t>Overall, the spam email classification dataset required transformations, such as Yeo-Johnson, Center and Scaling, and Binary Transform. </a:t>
            </a:r>
            <a:endParaRPr sz="1600" dirty="0">
              <a:solidFill>
                <a:srgbClr val="001325"/>
              </a:solidFill>
              <a:latin typeface="DM Sans"/>
              <a:ea typeface="DM Sans"/>
              <a:cs typeface="DM Sans"/>
              <a:sym typeface="DM Sans"/>
            </a:endParaRPr>
          </a:p>
          <a:p>
            <a:pPr marL="457200" lvl="0" indent="0" algn="l" rtl="0">
              <a:spcBef>
                <a:spcPts val="0"/>
              </a:spcBef>
              <a:spcAft>
                <a:spcPts val="0"/>
              </a:spcAft>
              <a:buClr>
                <a:schemeClr val="dk1"/>
              </a:buClr>
              <a:buSzPts val="1100"/>
              <a:buFont typeface="Arial"/>
              <a:buNone/>
            </a:pPr>
            <a:endParaRPr sz="1600" dirty="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AutoNum type="arabicPeriod"/>
            </a:pPr>
            <a:r>
              <a:rPr lang="en" sz="1600" dirty="0">
                <a:solidFill>
                  <a:srgbClr val="001325"/>
                </a:solidFill>
                <a:latin typeface="DM Sans"/>
                <a:ea typeface="DM Sans"/>
                <a:cs typeface="DM Sans"/>
                <a:sym typeface="DM Sans"/>
              </a:rPr>
              <a:t>The many categorical predictors lend themselves useful in simpler models, such as Logistic Regression with and without PCA, but also more complex classifiers, such as Naive Bayes and K-Nearest Neighbors. KNN was the most effective.</a:t>
            </a:r>
            <a:endParaRPr sz="1600" dirty="0">
              <a:solidFill>
                <a:srgbClr val="001325"/>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600" dirty="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AutoNum type="arabicPeriod"/>
            </a:pPr>
            <a:r>
              <a:rPr lang="en" sz="1600" dirty="0">
                <a:solidFill>
                  <a:srgbClr val="001325"/>
                </a:solidFill>
                <a:latin typeface="DM Sans"/>
                <a:ea typeface="DM Sans"/>
                <a:cs typeface="DM Sans"/>
                <a:sym typeface="DM Sans"/>
              </a:rPr>
              <a:t>The second most accurate models were the ordinary Logistic Regression with the Binary Transformed dataset and extensions, such as Elastic Net. Logistic Regression with PCA on the original dataset was not as accurate.</a:t>
            </a:r>
            <a:endParaRPr sz="1200" dirty="0">
              <a:solidFill>
                <a:srgbClr val="001325"/>
              </a:solidFill>
              <a:latin typeface="DM Sans"/>
              <a:ea typeface="DM Sans"/>
              <a:cs typeface="DM Sans"/>
              <a:sym typeface="DM Sans"/>
            </a:endParaRPr>
          </a:p>
          <a:p>
            <a:pPr marL="0" lvl="0" indent="0" algn="l" rtl="0">
              <a:spcBef>
                <a:spcPts val="0"/>
              </a:spcBef>
              <a:spcAft>
                <a:spcPts val="0"/>
              </a:spcAft>
              <a:buNone/>
            </a:pPr>
            <a:endParaRPr sz="1600" dirty="0">
              <a:solidFill>
                <a:srgbClr val="001325"/>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cb02ea942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cb02ea942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30200" algn="l" rtl="0">
              <a:spcBef>
                <a:spcPts val="0"/>
              </a:spcBef>
              <a:spcAft>
                <a:spcPts val="0"/>
              </a:spcAft>
              <a:buClr>
                <a:srgbClr val="001325"/>
              </a:buClr>
              <a:buSzPts val="1600"/>
              <a:buFont typeface="DM Sans"/>
              <a:buAutoNum type="arabicPeriod"/>
            </a:pPr>
            <a:r>
              <a:rPr lang="en" sz="1600" dirty="0">
                <a:solidFill>
                  <a:srgbClr val="001325"/>
                </a:solidFill>
                <a:latin typeface="DM Sans"/>
                <a:ea typeface="DM Sans"/>
                <a:cs typeface="DM Sans"/>
                <a:sym typeface="DM Sans"/>
              </a:rPr>
              <a:t>Businesses and the corporate world need to have applications that can filter out spam emails and decipher phishing schemes that will harm infrastructure and revenue.</a:t>
            </a:r>
            <a:endParaRPr sz="1600" dirty="0">
              <a:solidFill>
                <a:srgbClr val="001325"/>
              </a:solidFill>
              <a:latin typeface="DM Sans"/>
              <a:ea typeface="DM Sans"/>
              <a:cs typeface="DM Sans"/>
              <a:sym typeface="DM Sans"/>
            </a:endParaRPr>
          </a:p>
          <a:p>
            <a:pPr marL="457200" lvl="0" indent="0" algn="l" rtl="0">
              <a:spcBef>
                <a:spcPts val="0"/>
              </a:spcBef>
              <a:spcAft>
                <a:spcPts val="0"/>
              </a:spcAft>
              <a:buClr>
                <a:schemeClr val="dk1"/>
              </a:buClr>
              <a:buSzPts val="1100"/>
              <a:buFont typeface="Arial"/>
              <a:buNone/>
            </a:pPr>
            <a:endParaRPr sz="1600" dirty="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AutoNum type="arabicPeriod"/>
            </a:pPr>
            <a:r>
              <a:rPr lang="en" sz="1600" dirty="0">
                <a:solidFill>
                  <a:srgbClr val="001325"/>
                </a:solidFill>
                <a:latin typeface="DM Sans"/>
                <a:ea typeface="DM Sans"/>
                <a:cs typeface="DM Sans"/>
                <a:sym typeface="DM Sans"/>
              </a:rPr>
              <a:t>Gathering more data, such as IP addresses, and records on the number of times a spam email is sent can aid in making these spam filters more accurate and personalized to the recipient.</a:t>
            </a:r>
            <a:endParaRPr sz="1600" dirty="0">
              <a:solidFill>
                <a:srgbClr val="001325"/>
              </a:solidFill>
              <a:latin typeface="DM Sans"/>
              <a:ea typeface="DM Sans"/>
              <a:cs typeface="DM Sans"/>
              <a:sym typeface="DM Sans"/>
            </a:endParaRPr>
          </a:p>
          <a:p>
            <a:pPr marL="457200" lvl="0" indent="0" algn="l" rtl="0">
              <a:spcBef>
                <a:spcPts val="0"/>
              </a:spcBef>
              <a:spcAft>
                <a:spcPts val="0"/>
              </a:spcAft>
              <a:buClr>
                <a:schemeClr val="dk1"/>
              </a:buClr>
              <a:buSzPts val="1100"/>
              <a:buFont typeface="Arial"/>
              <a:buNone/>
            </a:pPr>
            <a:endParaRPr sz="1600" dirty="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AutoNum type="arabicPeriod"/>
            </a:pPr>
            <a:r>
              <a:rPr lang="en" sz="1600" dirty="0">
                <a:solidFill>
                  <a:srgbClr val="001325"/>
                </a:solidFill>
                <a:latin typeface="DM Sans"/>
                <a:ea typeface="DM Sans"/>
                <a:cs typeface="DM Sans"/>
                <a:sym typeface="DM Sans"/>
              </a:rPr>
              <a:t>Large language models and deep learning can also be utilized to streamline the classification of emails from sources that may not be trustworthy.</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6e80ee4bb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6e80ee4bb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cb02ea942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cb02ea942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6e7f82003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6e7f82003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1325"/>
              </a:buClr>
              <a:buSzPts val="1600"/>
              <a:buFont typeface="DM Sans"/>
              <a:buChar char="●"/>
            </a:pPr>
            <a:r>
              <a:rPr lang="en" sz="1600" dirty="0">
                <a:solidFill>
                  <a:srgbClr val="001325"/>
                </a:solidFill>
                <a:latin typeface="DM Sans"/>
                <a:ea typeface="DM Sans"/>
                <a:cs typeface="DM Sans"/>
                <a:sym typeface="DM Sans"/>
              </a:rPr>
              <a:t>The linguistic significance of the usage of the word 'spam' is attributed to the British comedy troupe Monty Python in a now legendary sketch from their Flying Circus TV series, in which a group of Vikings sing a chorus of "SPAM, SPAM, SPAM..." at increasing volumes,</a:t>
            </a:r>
            <a:endParaRPr sz="1600" dirty="0">
              <a:solidFill>
                <a:srgbClr val="001325"/>
              </a:solidFill>
              <a:latin typeface="DM Sans"/>
              <a:ea typeface="DM Sans"/>
              <a:cs typeface="DM Sans"/>
              <a:sym typeface="DM Sans"/>
            </a:endParaRPr>
          </a:p>
          <a:p>
            <a:pPr marL="457200" lvl="0" indent="0" algn="l" rtl="0">
              <a:spcBef>
                <a:spcPts val="0"/>
              </a:spcBef>
              <a:spcAft>
                <a:spcPts val="0"/>
              </a:spcAft>
              <a:buNone/>
            </a:pPr>
            <a:r>
              <a:rPr lang="en" sz="1600" dirty="0">
                <a:solidFill>
                  <a:srgbClr val="001325"/>
                </a:solidFill>
                <a:latin typeface="DM Sans"/>
                <a:ea typeface="DM Sans"/>
                <a:cs typeface="DM Sans"/>
                <a:sym typeface="DM Sans"/>
              </a:rPr>
              <a:t>We can see that the menu included spam in all their dishes because of the surplus of the good after WW2.</a:t>
            </a:r>
            <a:endParaRPr sz="1600" dirty="0">
              <a:solidFill>
                <a:srgbClr val="001325"/>
              </a:solidFill>
              <a:latin typeface="DM Sans"/>
              <a:ea typeface="DM Sans"/>
              <a:cs typeface="DM Sans"/>
              <a:sym typeface="DM Sans"/>
            </a:endParaRPr>
          </a:p>
          <a:p>
            <a:pPr marL="457200" lvl="0" indent="0" algn="l" rtl="0">
              <a:spcBef>
                <a:spcPts val="0"/>
              </a:spcBef>
              <a:spcAft>
                <a:spcPts val="0"/>
              </a:spcAft>
              <a:buNone/>
            </a:pPr>
            <a:endParaRPr sz="1600" dirty="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Char char="●"/>
            </a:pPr>
            <a:r>
              <a:rPr lang="en" sz="1600" dirty="0">
                <a:solidFill>
                  <a:srgbClr val="001325"/>
                </a:solidFill>
                <a:latin typeface="DM Sans"/>
                <a:ea typeface="DM Sans"/>
                <a:cs typeface="DM Sans"/>
                <a:sym typeface="DM Sans"/>
              </a:rPr>
              <a:t> the historic significance lies in it being adopted to refer to unsolicited commercial electronic mail sent to a large number of addresses, in what was seen as drowning out normal communication on the internet.</a:t>
            </a:r>
            <a:endParaRPr sz="15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6d055aba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6d055aba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1325"/>
              </a:buClr>
              <a:buSzPts val="1600"/>
              <a:buFont typeface="DM Sans"/>
              <a:buChar char="●"/>
            </a:pPr>
            <a:r>
              <a:rPr lang="en" sz="1600" dirty="0">
                <a:solidFill>
                  <a:srgbClr val="001325"/>
                </a:solidFill>
                <a:latin typeface="DM Sans"/>
                <a:ea typeface="DM Sans"/>
                <a:cs typeface="DM Sans"/>
                <a:sym typeface="DM Sans"/>
              </a:rPr>
              <a:t>Spam emails always has been troublesome in our inboxes.</a:t>
            </a:r>
            <a:endParaRPr sz="1600" dirty="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Char char="●"/>
            </a:pPr>
            <a:r>
              <a:rPr lang="en" sz="1600" dirty="0">
                <a:solidFill>
                  <a:srgbClr val="001325"/>
                </a:solidFill>
                <a:latin typeface="DM Sans"/>
                <a:ea typeface="DM Sans"/>
                <a:cs typeface="DM Sans"/>
                <a:sym typeface="DM Sans"/>
              </a:rPr>
              <a:t>What are the written indicators that an email is considered as spam in a workplace setting?</a:t>
            </a:r>
            <a:endParaRPr sz="1600" dirty="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Char char="●"/>
            </a:pPr>
            <a:r>
              <a:rPr lang="en" sz="1600" dirty="0">
                <a:solidFill>
                  <a:srgbClr val="001325"/>
                </a:solidFill>
                <a:latin typeface="DM Sans"/>
                <a:ea typeface="DM Sans"/>
                <a:cs typeface="DM Sans"/>
                <a:sym typeface="DM Sans"/>
              </a:rPr>
              <a:t>Many email platforms have their own automated systems to filter out such junk mails</a:t>
            </a:r>
            <a:endParaRPr sz="1600" dirty="0">
              <a:solidFill>
                <a:srgbClr val="001325"/>
              </a:solidFill>
              <a:latin typeface="DM Sans"/>
              <a:ea typeface="DM Sans"/>
              <a:cs typeface="DM Sans"/>
              <a:sym typeface="DM Sans"/>
            </a:endParaRPr>
          </a:p>
          <a:p>
            <a:pPr marL="457200" lvl="0" indent="-330200" algn="l" rtl="0">
              <a:spcBef>
                <a:spcPts val="0"/>
              </a:spcBef>
              <a:spcAft>
                <a:spcPts val="0"/>
              </a:spcAft>
              <a:buClr>
                <a:srgbClr val="001325"/>
              </a:buClr>
              <a:buSzPts val="1600"/>
              <a:buFont typeface="DM Sans"/>
              <a:buChar char="●"/>
            </a:pPr>
            <a:r>
              <a:rPr lang="en" sz="1600" dirty="0">
                <a:solidFill>
                  <a:srgbClr val="001325"/>
                </a:solidFill>
                <a:latin typeface="DM Sans"/>
                <a:ea typeface="DM Sans"/>
                <a:cs typeface="DM Sans"/>
                <a:sym typeface="DM Sans"/>
              </a:rPr>
              <a:t>Given relevant data, we can mimic such machine learning classification models and test the performance of our own models.</a:t>
            </a:r>
            <a:endParaRPr sz="1600" dirty="0">
              <a:solidFill>
                <a:srgbClr val="001325"/>
              </a:solidFill>
              <a:latin typeface="DM Sans"/>
              <a:ea typeface="DM Sans"/>
              <a:cs typeface="DM Sans"/>
              <a:sym typeface="DM Sans"/>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6d055aba2d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6d055aba2d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50" dirty="0">
                <a:solidFill>
                  <a:srgbClr val="3C4043"/>
                </a:solidFill>
                <a:highlight>
                  <a:srgbClr val="FFFFFF"/>
                </a:highlight>
                <a:latin typeface="DM Sans"/>
                <a:ea typeface="DM Sans"/>
                <a:cs typeface="DM Sans"/>
                <a:sym typeface="DM Sans"/>
              </a:rPr>
              <a:t>Our data came from Kaggle.</a:t>
            </a:r>
            <a:endParaRPr sz="1650" dirty="0">
              <a:solidFill>
                <a:srgbClr val="3C4043"/>
              </a:solidFill>
              <a:highlight>
                <a:srgbClr val="FFFFFF"/>
              </a:highlight>
              <a:latin typeface="DM Sans"/>
              <a:ea typeface="DM Sans"/>
              <a:cs typeface="DM Sans"/>
              <a:sym typeface="DM Sans"/>
            </a:endParaRPr>
          </a:p>
          <a:p>
            <a:pPr marL="0" lvl="0" indent="0" algn="l" rtl="0">
              <a:spcBef>
                <a:spcPts val="0"/>
              </a:spcBef>
              <a:spcAft>
                <a:spcPts val="0"/>
              </a:spcAft>
              <a:buNone/>
            </a:pPr>
            <a:endParaRPr sz="1650" dirty="0">
              <a:solidFill>
                <a:srgbClr val="3C4043"/>
              </a:solidFill>
              <a:highlight>
                <a:srgbClr val="FFFFFF"/>
              </a:highlight>
              <a:latin typeface="DM Sans"/>
              <a:ea typeface="DM Sans"/>
              <a:cs typeface="DM Sans"/>
              <a:sym typeface="DM Sans"/>
            </a:endParaRPr>
          </a:p>
          <a:p>
            <a:pPr marL="457200" lvl="0" indent="-317500" algn="l" rtl="0">
              <a:spcBef>
                <a:spcPts val="0"/>
              </a:spcBef>
              <a:spcAft>
                <a:spcPts val="0"/>
              </a:spcAft>
              <a:buClr>
                <a:srgbClr val="001325"/>
              </a:buClr>
              <a:buSzPts val="1400"/>
              <a:buFont typeface="DM Sans"/>
              <a:buChar char="●"/>
            </a:pPr>
            <a:r>
              <a:rPr lang="en" sz="1400" dirty="0">
                <a:solidFill>
                  <a:srgbClr val="001325"/>
                </a:solidFill>
                <a:latin typeface="DM Sans"/>
                <a:ea typeface="DM Sans"/>
                <a:cs typeface="DM Sans"/>
                <a:sym typeface="DM Sans"/>
              </a:rPr>
              <a:t>57 predictor variables and one binary target variable</a:t>
            </a:r>
            <a:endParaRPr sz="1400" dirty="0">
              <a:solidFill>
                <a:srgbClr val="001325"/>
              </a:solidFill>
              <a:latin typeface="DM Sans"/>
              <a:ea typeface="DM Sans"/>
              <a:cs typeface="DM Sans"/>
              <a:sym typeface="DM Sans"/>
            </a:endParaRPr>
          </a:p>
          <a:p>
            <a:pPr marL="457200" lvl="0" indent="-317500" algn="l" rtl="0">
              <a:spcBef>
                <a:spcPts val="0"/>
              </a:spcBef>
              <a:spcAft>
                <a:spcPts val="0"/>
              </a:spcAft>
              <a:buClr>
                <a:srgbClr val="001325"/>
              </a:buClr>
              <a:buSzPts val="1400"/>
              <a:buFont typeface="DM Sans"/>
              <a:buChar char="●"/>
            </a:pPr>
            <a:r>
              <a:rPr lang="en" sz="1400" dirty="0">
                <a:solidFill>
                  <a:srgbClr val="001325"/>
                </a:solidFill>
                <a:latin typeface="DM Sans"/>
                <a:ea typeface="DM Sans"/>
                <a:cs typeface="DM Sans"/>
                <a:sym typeface="DM Sans"/>
              </a:rPr>
              <a:t>4601 rows and 58 columns</a:t>
            </a:r>
            <a:endParaRPr sz="1400" dirty="0">
              <a:solidFill>
                <a:srgbClr val="001325"/>
              </a:solidFill>
              <a:latin typeface="DM Sans"/>
              <a:ea typeface="DM Sans"/>
              <a:cs typeface="DM Sans"/>
              <a:sym typeface="DM Sans"/>
            </a:endParaRPr>
          </a:p>
          <a:p>
            <a:pPr marL="0" lvl="0" indent="0" algn="l" rtl="0">
              <a:spcBef>
                <a:spcPts val="0"/>
              </a:spcBef>
              <a:spcAft>
                <a:spcPts val="0"/>
              </a:spcAft>
              <a:buNone/>
            </a:pPr>
            <a:endParaRPr sz="1650" dirty="0">
              <a:solidFill>
                <a:srgbClr val="3C4043"/>
              </a:solidFill>
              <a:highlight>
                <a:srgbClr val="FFFFFF"/>
              </a:highlight>
              <a:latin typeface="DM Sans"/>
              <a:ea typeface="DM Sans"/>
              <a:cs typeface="DM Sans"/>
              <a:sym typeface="DM Sans"/>
            </a:endParaRPr>
          </a:p>
          <a:p>
            <a:pPr marL="0" lvl="0" indent="0" algn="l" rtl="0">
              <a:spcBef>
                <a:spcPts val="0"/>
              </a:spcBef>
              <a:spcAft>
                <a:spcPts val="0"/>
              </a:spcAft>
              <a:buNone/>
            </a:pPr>
            <a:endParaRPr sz="1650" dirty="0">
              <a:solidFill>
                <a:srgbClr val="3C4043"/>
              </a:solidFill>
              <a:highlight>
                <a:srgbClr val="FFFFFF"/>
              </a:highlight>
              <a:latin typeface="DM Sans"/>
              <a:ea typeface="DM Sans"/>
              <a:cs typeface="DM Sans"/>
              <a:sym typeface="DM Sans"/>
            </a:endParaRPr>
          </a:p>
          <a:p>
            <a:pPr marL="0" lvl="0" indent="0" algn="l" rtl="0">
              <a:spcBef>
                <a:spcPts val="0"/>
              </a:spcBef>
              <a:spcAft>
                <a:spcPts val="0"/>
              </a:spcAft>
              <a:buNone/>
            </a:pPr>
            <a:r>
              <a:rPr lang="en" sz="1650" dirty="0">
                <a:solidFill>
                  <a:srgbClr val="3C4043"/>
                </a:solidFill>
                <a:highlight>
                  <a:srgbClr val="FFFFFF"/>
                </a:highlight>
                <a:latin typeface="DM Sans"/>
                <a:ea typeface="DM Sans"/>
                <a:cs typeface="DM Sans"/>
                <a:sym typeface="DM Sans"/>
              </a:rPr>
              <a:t>The data is a collection of spam emails which were extracted from Google Postmaster API for users. </a:t>
            </a:r>
            <a:endParaRPr sz="1650" dirty="0">
              <a:solidFill>
                <a:srgbClr val="3C4043"/>
              </a:solidFill>
              <a:highlight>
                <a:srgbClr val="FFFFFF"/>
              </a:highlight>
              <a:latin typeface="DM Sans"/>
              <a:ea typeface="DM Sans"/>
              <a:cs typeface="DM Sans"/>
              <a:sym typeface="DM Sans"/>
            </a:endParaRPr>
          </a:p>
          <a:p>
            <a:pPr marL="0" lvl="0" indent="0" algn="l" rtl="0">
              <a:spcBef>
                <a:spcPts val="0"/>
              </a:spcBef>
              <a:spcAft>
                <a:spcPts val="0"/>
              </a:spcAft>
              <a:buNone/>
            </a:pPr>
            <a:r>
              <a:rPr lang="en" sz="1650" dirty="0">
                <a:solidFill>
                  <a:srgbClr val="3C4043"/>
                </a:solidFill>
                <a:highlight>
                  <a:srgbClr val="FFFFFF"/>
                </a:highlight>
                <a:latin typeface="DM Sans"/>
                <a:ea typeface="DM Sans"/>
                <a:cs typeface="DM Sans"/>
                <a:sym typeface="DM Sans"/>
              </a:rPr>
              <a:t>All emails identified as spam have been flagged by users manually as spam.  </a:t>
            </a:r>
            <a:endParaRPr sz="1650" dirty="0">
              <a:solidFill>
                <a:srgbClr val="3C4043"/>
              </a:solidFill>
              <a:highlight>
                <a:srgbClr val="FFFFFF"/>
              </a:highlight>
              <a:latin typeface="DM Sans"/>
              <a:ea typeface="DM Sans"/>
              <a:cs typeface="DM Sans"/>
              <a:sym typeface="DM Sans"/>
            </a:endParaRPr>
          </a:p>
          <a:p>
            <a:pPr marL="0" lvl="0" indent="0" algn="l" rtl="0">
              <a:spcBef>
                <a:spcPts val="0"/>
              </a:spcBef>
              <a:spcAft>
                <a:spcPts val="0"/>
              </a:spcAft>
              <a:buNone/>
            </a:pPr>
            <a:endParaRPr sz="1650" dirty="0">
              <a:solidFill>
                <a:srgbClr val="3C4043"/>
              </a:solidFill>
              <a:highlight>
                <a:srgbClr val="FFFFFF"/>
              </a:highlight>
              <a:latin typeface="DM Sans"/>
              <a:ea typeface="DM Sans"/>
              <a:cs typeface="DM Sans"/>
              <a:sym typeface="DM Sans"/>
            </a:endParaRPr>
          </a:p>
          <a:p>
            <a:pPr marL="0" lvl="0" indent="0" algn="l" rtl="0">
              <a:spcBef>
                <a:spcPts val="0"/>
              </a:spcBef>
              <a:spcAft>
                <a:spcPts val="0"/>
              </a:spcAft>
              <a:buNone/>
            </a:pPr>
            <a:r>
              <a:rPr lang="en" sz="1650" dirty="0">
                <a:solidFill>
                  <a:srgbClr val="3C4043"/>
                </a:solidFill>
                <a:highlight>
                  <a:srgbClr val="FFFFFF"/>
                </a:highlight>
                <a:latin typeface="DM Sans"/>
                <a:ea typeface="DM Sans"/>
                <a:cs typeface="DM Sans"/>
                <a:sym typeface="DM Sans"/>
              </a:rPr>
              <a:t>The collection of non-spam e-mails in our dataset came from work and personal emails.</a:t>
            </a:r>
            <a:endParaRPr sz="1650" dirty="0">
              <a:solidFill>
                <a:srgbClr val="3C4043"/>
              </a:solidFill>
              <a:highlight>
                <a:srgbClr val="FFFFFF"/>
              </a:highlight>
              <a:latin typeface="DM Sans"/>
              <a:ea typeface="DM Sans"/>
              <a:cs typeface="DM Sans"/>
              <a:sym typeface="DM Sans"/>
            </a:endParaRPr>
          </a:p>
          <a:p>
            <a:pPr marL="0" lvl="0" indent="0" algn="l" rtl="0">
              <a:spcBef>
                <a:spcPts val="0"/>
              </a:spcBef>
              <a:spcAft>
                <a:spcPts val="0"/>
              </a:spcAft>
              <a:buNone/>
            </a:pPr>
            <a:endParaRPr sz="1650" dirty="0">
              <a:solidFill>
                <a:srgbClr val="3C4043"/>
              </a:solidFill>
              <a:highlight>
                <a:srgbClr val="FFFFFF"/>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n" sz="1650" dirty="0">
                <a:solidFill>
                  <a:srgbClr val="3C4043"/>
                </a:solidFill>
                <a:highlight>
                  <a:srgbClr val="FFFFFF"/>
                </a:highlight>
                <a:latin typeface="DM Sans"/>
                <a:ea typeface="DM Sans"/>
                <a:cs typeface="DM Sans"/>
                <a:sym typeface="DM Sans"/>
              </a:rPr>
              <a:t>The collector of the data extracted non-spam emails from the workplace email account of a user named George working in the 650 area code.</a:t>
            </a:r>
            <a:endParaRPr sz="1700" dirty="0">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6e7f82003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6e7f82003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DM Sans"/>
                <a:ea typeface="DM Sans"/>
                <a:cs typeface="DM Sans"/>
                <a:sym typeface="DM Sans"/>
              </a:rPr>
              <a:t>Let us go into our data description.</a:t>
            </a:r>
            <a:endParaRPr sz="1500">
              <a:latin typeface="DM Sans"/>
              <a:ea typeface="DM Sans"/>
              <a:cs typeface="DM Sans"/>
              <a:sym typeface="DM Sans"/>
            </a:endParaRPr>
          </a:p>
          <a:p>
            <a:pPr marL="0" lvl="0" indent="0" algn="l" rtl="0">
              <a:spcBef>
                <a:spcPts val="0"/>
              </a:spcBef>
              <a:spcAft>
                <a:spcPts val="0"/>
              </a:spcAft>
              <a:buNone/>
            </a:pPr>
            <a:r>
              <a:rPr lang="en" sz="1500">
                <a:latin typeface="DM Sans"/>
                <a:ea typeface="DM Sans"/>
                <a:cs typeface="DM Sans"/>
                <a:sym typeface="DM Sans"/>
              </a:rPr>
              <a:t>(go to next slide)</a:t>
            </a:r>
            <a:endParaRPr sz="1500">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cb02ea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cb02ea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50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n" sz="1500" dirty="0">
                <a:solidFill>
                  <a:schemeClr val="dk1"/>
                </a:solidFill>
                <a:latin typeface="DM Sans"/>
                <a:ea typeface="DM Sans"/>
                <a:cs typeface="DM Sans"/>
                <a:sym typeface="DM Sans"/>
              </a:rPr>
              <a:t>Out of the 57 predictor variables, we have 3 general types or variables:</a:t>
            </a:r>
            <a:endParaRPr sz="150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n" sz="1500" dirty="0">
                <a:solidFill>
                  <a:schemeClr val="dk1"/>
                </a:solidFill>
                <a:latin typeface="DM Sans"/>
                <a:ea typeface="DM Sans"/>
                <a:cs typeface="DM Sans"/>
                <a:sym typeface="DM Sans"/>
              </a:rPr>
              <a:t>“Word” Frequencies (48 variables), Character Frequencies (6 variables), and Length Variables (3 variables).</a:t>
            </a:r>
            <a:endParaRPr sz="150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n" sz="1500" dirty="0">
                <a:solidFill>
                  <a:schemeClr val="dk1"/>
                </a:solidFill>
                <a:latin typeface="DM Sans"/>
                <a:ea typeface="DM Sans"/>
                <a:cs typeface="DM Sans"/>
                <a:sym typeface="DM Sans"/>
              </a:rPr>
              <a:t>First we have word frequency variables. These are computed for each entry by finding </a:t>
            </a:r>
            <a:endParaRPr sz="1500" dirty="0">
              <a:solidFill>
                <a:schemeClr val="dk1"/>
              </a:solidFill>
              <a:latin typeface="DM Sans"/>
              <a:ea typeface="DM Sans"/>
              <a:cs typeface="DM Sans"/>
              <a:sym typeface="DM Sans"/>
            </a:endParaRPr>
          </a:p>
          <a:p>
            <a:pPr marL="457200" lvl="0" indent="-323850" algn="l" rtl="0">
              <a:lnSpc>
                <a:spcPct val="115000"/>
              </a:lnSpc>
              <a:spcBef>
                <a:spcPts val="0"/>
              </a:spcBef>
              <a:spcAft>
                <a:spcPts val="0"/>
              </a:spcAft>
              <a:buClr>
                <a:schemeClr val="dk1"/>
              </a:buClr>
              <a:buSzPts val="1500"/>
              <a:buFont typeface="DM Sans"/>
              <a:buChar char="●"/>
            </a:pPr>
            <a:r>
              <a:rPr lang="en" sz="1500" dirty="0">
                <a:solidFill>
                  <a:schemeClr val="dk1"/>
                </a:solidFill>
                <a:latin typeface="DM Sans"/>
                <a:ea typeface="DM Sans"/>
                <a:cs typeface="DM Sans"/>
                <a:sym typeface="DM Sans"/>
              </a:rPr>
              <a:t>WF_internet is the percentage of the number of times the word “internet” appears in the entire email </a:t>
            </a:r>
            <a:endParaRPr sz="1500" dirty="0">
              <a:solidFill>
                <a:schemeClr val="dk1"/>
              </a:solidFill>
              <a:latin typeface="DM Sans"/>
              <a:ea typeface="DM Sans"/>
              <a:cs typeface="DM Sans"/>
              <a:sym typeface="DM Sans"/>
            </a:endParaRPr>
          </a:p>
          <a:p>
            <a:pPr marL="457200" lvl="0" indent="-323850" algn="l" rtl="0">
              <a:lnSpc>
                <a:spcPct val="115000"/>
              </a:lnSpc>
              <a:spcBef>
                <a:spcPts val="0"/>
              </a:spcBef>
              <a:spcAft>
                <a:spcPts val="0"/>
              </a:spcAft>
              <a:buClr>
                <a:schemeClr val="dk1"/>
              </a:buClr>
              <a:buSzPts val="1500"/>
              <a:buFont typeface="DM Sans"/>
              <a:buChar char="●"/>
            </a:pPr>
            <a:r>
              <a:rPr lang="en" sz="1500" dirty="0">
                <a:solidFill>
                  <a:schemeClr val="dk1"/>
                </a:solidFill>
                <a:latin typeface="DM Sans"/>
                <a:ea typeface="DM Sans"/>
                <a:cs typeface="DM Sans"/>
                <a:sym typeface="DM Sans"/>
              </a:rPr>
              <a:t>CF_21 = the % of the number of times the character “21” appears in the entire email </a:t>
            </a:r>
            <a:endParaRPr sz="1500" dirty="0">
              <a:solidFill>
                <a:schemeClr val="dk1"/>
              </a:solidFill>
              <a:latin typeface="DM Sans"/>
              <a:ea typeface="DM Sans"/>
              <a:cs typeface="DM Sans"/>
              <a:sym typeface="DM Sans"/>
            </a:endParaRPr>
          </a:p>
          <a:p>
            <a:pPr marL="457200" lvl="0" indent="-323850" algn="l" rtl="0">
              <a:spcBef>
                <a:spcPts val="0"/>
              </a:spcBef>
              <a:spcAft>
                <a:spcPts val="0"/>
              </a:spcAft>
              <a:buClr>
                <a:schemeClr val="dk1"/>
              </a:buClr>
              <a:buSzPts val="1500"/>
              <a:buFont typeface="DM Sans"/>
              <a:buChar char="●"/>
            </a:pPr>
            <a:r>
              <a:rPr lang="en" sz="1500" dirty="0">
                <a:solidFill>
                  <a:schemeClr val="dk1"/>
                </a:solidFill>
                <a:latin typeface="DM Sans"/>
                <a:ea typeface="DM Sans"/>
                <a:cs typeface="DM Sans"/>
                <a:sym typeface="DM Sans"/>
              </a:rPr>
              <a:t>Numerical values for frequencies in the dataset are the percentage numbers so instead of 0.25% we have 0.25 in our data.</a:t>
            </a:r>
            <a:endParaRPr sz="1500" dirty="0">
              <a:solidFill>
                <a:schemeClr val="dk1"/>
              </a:solidFill>
              <a:latin typeface="DM Sans"/>
              <a:ea typeface="DM Sans"/>
              <a:cs typeface="DM Sans"/>
              <a:sym typeface="DM Sans"/>
            </a:endParaRPr>
          </a:p>
          <a:p>
            <a:pPr marL="0" lvl="0" indent="0" algn="l" rtl="0">
              <a:spcBef>
                <a:spcPts val="0"/>
              </a:spcBef>
              <a:spcAft>
                <a:spcPts val="0"/>
              </a:spcAft>
              <a:buNone/>
            </a:pPr>
            <a:r>
              <a:rPr lang="en" sz="1500" dirty="0">
                <a:solidFill>
                  <a:schemeClr val="dk1"/>
                </a:solidFill>
                <a:latin typeface="DM Sans"/>
                <a:ea typeface="DM Sans"/>
                <a:cs typeface="DM Sans"/>
                <a:sym typeface="DM Sans"/>
              </a:rPr>
              <a:t>(Go to next slide)</a:t>
            </a:r>
            <a:endParaRPr sz="1500" dirty="0">
              <a:solidFill>
                <a:schemeClr val="dk1"/>
              </a:solidFill>
              <a:latin typeface="DM Sans"/>
              <a:ea typeface="DM Sans"/>
              <a:cs typeface="DM Sans"/>
              <a:sym typeface="DM Sans"/>
            </a:endParaRPr>
          </a:p>
          <a:p>
            <a:pPr marL="457200" lvl="0" indent="-323850" algn="l" rtl="0">
              <a:spcBef>
                <a:spcPts val="0"/>
              </a:spcBef>
              <a:spcAft>
                <a:spcPts val="0"/>
              </a:spcAft>
              <a:buClr>
                <a:schemeClr val="dk1"/>
              </a:buClr>
              <a:buSzPts val="1500"/>
              <a:buFont typeface="DM Sans"/>
              <a:buChar char="●"/>
            </a:pPr>
            <a:r>
              <a:rPr lang="en" sz="1500" dirty="0">
                <a:solidFill>
                  <a:schemeClr val="dk1"/>
                </a:solidFill>
                <a:latin typeface="DM Sans"/>
                <a:ea typeface="DM Sans"/>
                <a:cs typeface="DM Sans"/>
                <a:sym typeface="DM Sans"/>
              </a:rPr>
              <a:t>Side Notes:</a:t>
            </a:r>
            <a:endParaRPr sz="1500" dirty="0">
              <a:solidFill>
                <a:schemeClr val="dk1"/>
              </a:solidFill>
              <a:latin typeface="DM Sans"/>
              <a:ea typeface="DM Sans"/>
              <a:cs typeface="DM Sans"/>
              <a:sym typeface="DM Sans"/>
            </a:endParaRPr>
          </a:p>
          <a:p>
            <a:pPr marL="914400" lvl="1" indent="-323850" algn="l" rtl="0">
              <a:spcBef>
                <a:spcPts val="0"/>
              </a:spcBef>
              <a:spcAft>
                <a:spcPts val="0"/>
              </a:spcAft>
              <a:buClr>
                <a:schemeClr val="dk1"/>
              </a:buClr>
              <a:buSzPts val="1500"/>
              <a:buFont typeface="DM Sans"/>
              <a:buChar char="○"/>
            </a:pPr>
            <a:r>
              <a:rPr lang="en" sz="1500" dirty="0">
                <a:solidFill>
                  <a:schemeClr val="dk1"/>
                </a:solidFill>
                <a:latin typeface="DM Sans"/>
                <a:ea typeface="DM Sans"/>
                <a:cs typeface="DM Sans"/>
                <a:sym typeface="DM Sans"/>
              </a:rPr>
              <a:t>“word” in this case is any string of alphanumeric characters bounded by non-alphanumeric characters or end-of-string such as “3internet123”</a:t>
            </a:r>
            <a:endParaRPr sz="1050" dirty="0">
              <a:solidFill>
                <a:srgbClr val="3C4043"/>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144550"/>
            <a:ext cx="4340400" cy="20895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191919"/>
              </a:buClr>
              <a:buSzPts val="5200"/>
              <a:buNone/>
              <a:defRPr sz="4000"/>
            </a:lvl1pPr>
            <a:lvl2pPr lvl="1" algn="ctr" rtl="0">
              <a:lnSpc>
                <a:spcPct val="100000"/>
              </a:lnSpc>
              <a:spcBef>
                <a:spcPts val="0"/>
              </a:spcBef>
              <a:spcAft>
                <a:spcPts val="0"/>
              </a:spcAft>
              <a:buClr>
                <a:srgbClr val="191919"/>
              </a:buClr>
              <a:buSzPts val="5200"/>
              <a:buNone/>
              <a:defRPr sz="5200">
                <a:solidFill>
                  <a:srgbClr val="191919"/>
                </a:solidFill>
              </a:defRPr>
            </a:lvl2pPr>
            <a:lvl3pPr lvl="2" algn="ctr" rtl="0">
              <a:lnSpc>
                <a:spcPct val="100000"/>
              </a:lnSpc>
              <a:spcBef>
                <a:spcPts val="0"/>
              </a:spcBef>
              <a:spcAft>
                <a:spcPts val="0"/>
              </a:spcAft>
              <a:buClr>
                <a:srgbClr val="191919"/>
              </a:buClr>
              <a:buSzPts val="5200"/>
              <a:buNone/>
              <a:defRPr sz="5200">
                <a:solidFill>
                  <a:srgbClr val="191919"/>
                </a:solidFill>
              </a:defRPr>
            </a:lvl3pPr>
            <a:lvl4pPr lvl="3" algn="ctr" rtl="0">
              <a:lnSpc>
                <a:spcPct val="100000"/>
              </a:lnSpc>
              <a:spcBef>
                <a:spcPts val="0"/>
              </a:spcBef>
              <a:spcAft>
                <a:spcPts val="0"/>
              </a:spcAft>
              <a:buClr>
                <a:srgbClr val="191919"/>
              </a:buClr>
              <a:buSzPts val="5200"/>
              <a:buNone/>
              <a:defRPr sz="5200">
                <a:solidFill>
                  <a:srgbClr val="191919"/>
                </a:solidFill>
              </a:defRPr>
            </a:lvl4pPr>
            <a:lvl5pPr lvl="4" algn="ctr" rtl="0">
              <a:lnSpc>
                <a:spcPct val="100000"/>
              </a:lnSpc>
              <a:spcBef>
                <a:spcPts val="0"/>
              </a:spcBef>
              <a:spcAft>
                <a:spcPts val="0"/>
              </a:spcAft>
              <a:buClr>
                <a:srgbClr val="191919"/>
              </a:buClr>
              <a:buSzPts val="5200"/>
              <a:buNone/>
              <a:defRPr sz="5200">
                <a:solidFill>
                  <a:srgbClr val="191919"/>
                </a:solidFill>
              </a:defRPr>
            </a:lvl5pPr>
            <a:lvl6pPr lvl="5" algn="ctr" rtl="0">
              <a:lnSpc>
                <a:spcPct val="100000"/>
              </a:lnSpc>
              <a:spcBef>
                <a:spcPts val="0"/>
              </a:spcBef>
              <a:spcAft>
                <a:spcPts val="0"/>
              </a:spcAft>
              <a:buClr>
                <a:srgbClr val="191919"/>
              </a:buClr>
              <a:buSzPts val="5200"/>
              <a:buNone/>
              <a:defRPr sz="5200">
                <a:solidFill>
                  <a:srgbClr val="191919"/>
                </a:solidFill>
              </a:defRPr>
            </a:lvl6pPr>
            <a:lvl7pPr lvl="6" algn="ctr" rtl="0">
              <a:lnSpc>
                <a:spcPct val="100000"/>
              </a:lnSpc>
              <a:spcBef>
                <a:spcPts val="0"/>
              </a:spcBef>
              <a:spcAft>
                <a:spcPts val="0"/>
              </a:spcAft>
              <a:buClr>
                <a:srgbClr val="191919"/>
              </a:buClr>
              <a:buSzPts val="5200"/>
              <a:buNone/>
              <a:defRPr sz="5200">
                <a:solidFill>
                  <a:srgbClr val="191919"/>
                </a:solidFill>
              </a:defRPr>
            </a:lvl7pPr>
            <a:lvl8pPr lvl="7" algn="ctr" rtl="0">
              <a:lnSpc>
                <a:spcPct val="100000"/>
              </a:lnSpc>
              <a:spcBef>
                <a:spcPts val="0"/>
              </a:spcBef>
              <a:spcAft>
                <a:spcPts val="0"/>
              </a:spcAft>
              <a:buClr>
                <a:srgbClr val="191919"/>
              </a:buClr>
              <a:buSzPts val="5200"/>
              <a:buNone/>
              <a:defRPr sz="5200">
                <a:solidFill>
                  <a:srgbClr val="191919"/>
                </a:solidFill>
              </a:defRPr>
            </a:lvl8pPr>
            <a:lvl9pPr lvl="8" algn="ctr" rtl="0">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305650"/>
            <a:ext cx="2201400" cy="6933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554800" y="1296300"/>
            <a:ext cx="2552100" cy="2551200"/>
          </a:xfrm>
          <a:prstGeom prst="ellipse">
            <a:avLst/>
          </a:prstGeom>
          <a:noFill/>
          <a:ln>
            <a:noFill/>
          </a:ln>
        </p:spPr>
      </p:sp>
      <p:pic>
        <p:nvPicPr>
          <p:cNvPr id="12" name="Google Shape;12;p2"/>
          <p:cNvPicPr preferRelativeResize="0"/>
          <p:nvPr/>
        </p:nvPicPr>
        <p:blipFill rotWithShape="1">
          <a:blip r:embed="rId2">
            <a:alphaModFix/>
          </a:blip>
          <a:srcRect/>
          <a:stretch/>
        </p:blipFill>
        <p:spPr>
          <a:xfrm rot="10800000" flipH="1">
            <a:off x="0" y="0"/>
            <a:ext cx="9144000" cy="5143500"/>
          </a:xfrm>
          <a:prstGeom prst="frame">
            <a:avLst>
              <a:gd name="adj1" fmla="val 6896"/>
            </a:avLst>
          </a:prstGeom>
          <a:noFill/>
          <a:ln>
            <a:noFill/>
          </a:ln>
        </p:spPr>
      </p:pic>
      <p:grpSp>
        <p:nvGrpSpPr>
          <p:cNvPr id="13" name="Google Shape;13;p2"/>
          <p:cNvGrpSpPr/>
          <p:nvPr/>
        </p:nvGrpSpPr>
        <p:grpSpPr>
          <a:xfrm>
            <a:off x="-2533905" y="-2003572"/>
            <a:ext cx="12101513" cy="10354092"/>
            <a:chOff x="-2533905" y="-2003572"/>
            <a:chExt cx="12101513" cy="10354092"/>
          </a:xfrm>
        </p:grpSpPr>
        <p:sp>
          <p:nvSpPr>
            <p:cNvPr id="14" name="Google Shape;14;p2"/>
            <p:cNvSpPr/>
            <p:nvPr/>
          </p:nvSpPr>
          <p:spPr>
            <a:xfrm>
              <a:off x="5706825" y="-2003572"/>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15;p2"/>
            <p:cNvSpPr/>
            <p:nvPr/>
          </p:nvSpPr>
          <p:spPr>
            <a:xfrm rot="4096252">
              <a:off x="-2059159" y="-903368"/>
              <a:ext cx="3859737" cy="3638839"/>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rot="-5400000">
              <a:off x="3531750" y="4600215"/>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a:stretch/>
        </p:blipFill>
        <p:spPr>
          <a:xfrm>
            <a:off x="0" y="0"/>
            <a:ext cx="9144000" cy="5143500"/>
          </a:xfrm>
          <a:prstGeom prst="frame">
            <a:avLst>
              <a:gd name="adj1" fmla="val 6896"/>
            </a:avLst>
          </a:prstGeom>
          <a:noFill/>
          <a:ln>
            <a:noFill/>
          </a:ln>
        </p:spPr>
      </p:pic>
      <p:grpSp>
        <p:nvGrpSpPr>
          <p:cNvPr id="80" name="Google Shape;80;p11"/>
          <p:cNvGrpSpPr/>
          <p:nvPr/>
        </p:nvGrpSpPr>
        <p:grpSpPr>
          <a:xfrm>
            <a:off x="-2533905" y="-2003572"/>
            <a:ext cx="12101513" cy="10354092"/>
            <a:chOff x="-2533905" y="-2003572"/>
            <a:chExt cx="12101513" cy="10354092"/>
          </a:xfrm>
        </p:grpSpPr>
        <p:sp>
          <p:nvSpPr>
            <p:cNvPr id="81" name="Google Shape;81;p11"/>
            <p:cNvSpPr/>
            <p:nvPr/>
          </p:nvSpPr>
          <p:spPr>
            <a:xfrm>
              <a:off x="5706825" y="-2003572"/>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82;p11"/>
            <p:cNvSpPr/>
            <p:nvPr/>
          </p:nvSpPr>
          <p:spPr>
            <a:xfrm rot="4096252">
              <a:off x="-2059159" y="-903368"/>
              <a:ext cx="3859737" cy="3638839"/>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83;p11"/>
            <p:cNvSpPr/>
            <p:nvPr/>
          </p:nvSpPr>
          <p:spPr>
            <a:xfrm rot="-5400000">
              <a:off x="3531750" y="4600215"/>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4" name="Google Shape;84;p1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5" name="Google Shape;85;p11"/>
          <p:cNvSpPr txBox="1">
            <a:spLocks noGrp="1"/>
          </p:cNvSpPr>
          <p:nvPr>
            <p:ph type="subTitle" idx="1"/>
          </p:nvPr>
        </p:nvSpPr>
        <p:spPr>
          <a:xfrm>
            <a:off x="720041" y="3395601"/>
            <a:ext cx="3378600" cy="112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1"/>
          <p:cNvSpPr txBox="1">
            <a:spLocks noGrp="1"/>
          </p:cNvSpPr>
          <p:nvPr>
            <p:ph type="subTitle" idx="2"/>
          </p:nvPr>
        </p:nvSpPr>
        <p:spPr>
          <a:xfrm>
            <a:off x="720050" y="1699925"/>
            <a:ext cx="3378600" cy="112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1"/>
          <p:cNvSpPr txBox="1">
            <a:spLocks noGrp="1"/>
          </p:cNvSpPr>
          <p:nvPr>
            <p:ph type="subTitle" idx="3"/>
          </p:nvPr>
        </p:nvSpPr>
        <p:spPr>
          <a:xfrm>
            <a:off x="720062" y="1251900"/>
            <a:ext cx="3378600" cy="53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Epilogue"/>
              <a:buNone/>
              <a:defRPr sz="18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a:latin typeface="Epilogue"/>
                <a:ea typeface="Epilogue"/>
                <a:cs typeface="Epilogue"/>
                <a:sym typeface="Epilogue"/>
              </a:defRPr>
            </a:lvl9pPr>
          </a:lstStyle>
          <a:p>
            <a:endParaRPr/>
          </a:p>
        </p:txBody>
      </p:sp>
      <p:sp>
        <p:nvSpPr>
          <p:cNvPr id="88" name="Google Shape;88;p11"/>
          <p:cNvSpPr txBox="1">
            <a:spLocks noGrp="1"/>
          </p:cNvSpPr>
          <p:nvPr>
            <p:ph type="subTitle" idx="4"/>
          </p:nvPr>
        </p:nvSpPr>
        <p:spPr>
          <a:xfrm>
            <a:off x="720041" y="2947585"/>
            <a:ext cx="3378600" cy="53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Epilogue"/>
              <a:buNone/>
              <a:defRPr sz="18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a:latin typeface="Epilogue"/>
                <a:ea typeface="Epilogue"/>
                <a:cs typeface="Epilogue"/>
                <a:sym typeface="Epilogue"/>
              </a:defRPr>
            </a:lvl9pPr>
          </a:lstStyle>
          <a:p>
            <a:endParaRPr/>
          </a:p>
        </p:txBody>
      </p:sp>
      <p:sp>
        <p:nvSpPr>
          <p:cNvPr id="89" name="Google Shape;89;p11"/>
          <p:cNvSpPr>
            <a:spLocks noGrp="1"/>
          </p:cNvSpPr>
          <p:nvPr>
            <p:ph type="pic" idx="5"/>
          </p:nvPr>
        </p:nvSpPr>
        <p:spPr>
          <a:xfrm>
            <a:off x="5620800" y="1386725"/>
            <a:ext cx="2420100" cy="2370000"/>
          </a:xfrm>
          <a:prstGeom prst="ellipse">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0"/>
        <p:cNvGrpSpPr/>
        <p:nvPr/>
      </p:nvGrpSpPr>
      <p:grpSpPr>
        <a:xfrm>
          <a:off x="0" y="0"/>
          <a:ext cx="0" cy="0"/>
          <a:chOff x="0" y="0"/>
          <a:chExt cx="0" cy="0"/>
        </a:xfrm>
      </p:grpSpPr>
      <p:sp>
        <p:nvSpPr>
          <p:cNvPr id="91" name="Google Shape;91;p12"/>
          <p:cNvSpPr txBox="1">
            <a:spLocks noGrp="1"/>
          </p:cNvSpPr>
          <p:nvPr>
            <p:ph type="title"/>
          </p:nvPr>
        </p:nvSpPr>
        <p:spPr>
          <a:xfrm>
            <a:off x="4571975" y="1095000"/>
            <a:ext cx="3852000" cy="572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92" name="Google Shape;92;p12"/>
          <p:cNvSpPr txBox="1">
            <a:spLocks noGrp="1"/>
          </p:cNvSpPr>
          <p:nvPr>
            <p:ph type="body" idx="1"/>
          </p:nvPr>
        </p:nvSpPr>
        <p:spPr>
          <a:xfrm>
            <a:off x="4571975" y="1667700"/>
            <a:ext cx="3852000" cy="23808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a:lvl2pPr>
            <a:lvl3pPr marL="1371600" lvl="2" indent="-304800" algn="l" rtl="0">
              <a:lnSpc>
                <a:spcPct val="115000"/>
              </a:lnSpc>
              <a:spcBef>
                <a:spcPts val="0"/>
              </a:spcBef>
              <a:spcAft>
                <a:spcPts val="0"/>
              </a:spcAft>
              <a:buSzPts val="1200"/>
              <a:buChar char="■"/>
              <a:defRPr/>
            </a:lvl3pPr>
            <a:lvl4pPr marL="1828800" lvl="3" indent="-304800" algn="l" rtl="0">
              <a:lnSpc>
                <a:spcPct val="115000"/>
              </a:lnSpc>
              <a:spcBef>
                <a:spcPts val="0"/>
              </a:spcBef>
              <a:spcAft>
                <a:spcPts val="0"/>
              </a:spcAft>
              <a:buSzPts val="1200"/>
              <a:buChar char="●"/>
              <a:defRPr/>
            </a:lvl4pPr>
            <a:lvl5pPr marL="2286000" lvl="4" indent="-304800" algn="l" rtl="0">
              <a:lnSpc>
                <a:spcPct val="115000"/>
              </a:lnSpc>
              <a:spcBef>
                <a:spcPts val="0"/>
              </a:spcBef>
              <a:spcAft>
                <a:spcPts val="0"/>
              </a:spcAft>
              <a:buSzPts val="1200"/>
              <a:buChar char="○"/>
              <a:defRPr/>
            </a:lvl5pPr>
            <a:lvl6pPr marL="2743200" lvl="5" indent="-304800" algn="l" rtl="0">
              <a:lnSpc>
                <a:spcPct val="115000"/>
              </a:lnSpc>
              <a:spcBef>
                <a:spcPts val="0"/>
              </a:spcBef>
              <a:spcAft>
                <a:spcPts val="0"/>
              </a:spcAft>
              <a:buSzPts val="1200"/>
              <a:buChar char="■"/>
              <a:defRPr/>
            </a:lvl6pPr>
            <a:lvl7pPr marL="3200400" lvl="6" indent="-304800" algn="l" rtl="0">
              <a:lnSpc>
                <a:spcPct val="115000"/>
              </a:lnSpc>
              <a:spcBef>
                <a:spcPts val="0"/>
              </a:spcBef>
              <a:spcAft>
                <a:spcPts val="0"/>
              </a:spcAft>
              <a:buSzPts val="1200"/>
              <a:buChar char="●"/>
              <a:defRPr/>
            </a:lvl7pPr>
            <a:lvl8pPr marL="3657600" lvl="7" indent="-304800" algn="l" rtl="0">
              <a:lnSpc>
                <a:spcPct val="115000"/>
              </a:lnSpc>
              <a:spcBef>
                <a:spcPts val="0"/>
              </a:spcBef>
              <a:spcAft>
                <a:spcPts val="0"/>
              </a:spcAft>
              <a:buSzPts val="1200"/>
              <a:buChar char="○"/>
              <a:defRPr/>
            </a:lvl8pPr>
            <a:lvl9pPr marL="4114800" lvl="8" indent="-304800" algn="l" rtl="0">
              <a:lnSpc>
                <a:spcPct val="115000"/>
              </a:lnSpc>
              <a:spcBef>
                <a:spcPts val="0"/>
              </a:spcBef>
              <a:spcAft>
                <a:spcPts val="0"/>
              </a:spcAft>
              <a:buSzPts val="1200"/>
              <a:buChar char="■"/>
              <a:defRPr/>
            </a:lvl9pPr>
          </a:lstStyle>
          <a:p>
            <a:endParaRPr/>
          </a:p>
        </p:txBody>
      </p:sp>
      <p:sp>
        <p:nvSpPr>
          <p:cNvPr id="93" name="Google Shape;93;p12"/>
          <p:cNvSpPr>
            <a:spLocks noGrp="1"/>
          </p:cNvSpPr>
          <p:nvPr>
            <p:ph type="pic" idx="2"/>
          </p:nvPr>
        </p:nvSpPr>
        <p:spPr>
          <a:xfrm>
            <a:off x="1149325" y="1043675"/>
            <a:ext cx="2420100" cy="3056100"/>
          </a:xfrm>
          <a:prstGeom prst="rect">
            <a:avLst/>
          </a:prstGeom>
          <a:noFill/>
          <a:ln>
            <a:noFill/>
          </a:ln>
        </p:spPr>
      </p:sp>
      <p:pic>
        <p:nvPicPr>
          <p:cNvPr id="94" name="Google Shape;94;p12"/>
          <p:cNvPicPr preferRelativeResize="0"/>
          <p:nvPr/>
        </p:nvPicPr>
        <p:blipFill rotWithShape="1">
          <a:blip r:embed="rId2">
            <a:alphaModFix/>
          </a:blip>
          <a:srcRect/>
          <a:stretch/>
        </p:blipFill>
        <p:spPr>
          <a:xfrm rot="10800000">
            <a:off x="0" y="0"/>
            <a:ext cx="9144000" cy="5143500"/>
          </a:xfrm>
          <a:prstGeom prst="frame">
            <a:avLst>
              <a:gd name="adj1" fmla="val 6896"/>
            </a:avLst>
          </a:prstGeom>
          <a:noFill/>
          <a:ln>
            <a:noFill/>
          </a:ln>
        </p:spPr>
      </p:pic>
      <p:grpSp>
        <p:nvGrpSpPr>
          <p:cNvPr id="95" name="Google Shape;95;p12"/>
          <p:cNvGrpSpPr/>
          <p:nvPr/>
        </p:nvGrpSpPr>
        <p:grpSpPr>
          <a:xfrm>
            <a:off x="-506311" y="-4528806"/>
            <a:ext cx="12594571" cy="13345668"/>
            <a:chOff x="-506311" y="-4528806"/>
            <a:chExt cx="12594571" cy="13345668"/>
          </a:xfrm>
        </p:grpSpPr>
        <p:grpSp>
          <p:nvGrpSpPr>
            <p:cNvPr id="96" name="Google Shape;96;p12"/>
            <p:cNvGrpSpPr/>
            <p:nvPr/>
          </p:nvGrpSpPr>
          <p:grpSpPr>
            <a:xfrm>
              <a:off x="467765" y="-4528806"/>
              <a:ext cx="11620495" cy="11972943"/>
              <a:chOff x="467765" y="-4528806"/>
              <a:chExt cx="11620495" cy="11972943"/>
            </a:xfrm>
          </p:grpSpPr>
          <p:sp>
            <p:nvSpPr>
              <p:cNvPr id="97" name="Google Shape;97;p12"/>
              <p:cNvSpPr/>
              <p:nvPr/>
            </p:nvSpPr>
            <p:spPr>
              <a:xfrm rot="3200633">
                <a:off x="1394629" y="-3835109"/>
                <a:ext cx="3864743" cy="4252875"/>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12"/>
              <p:cNvSpPr/>
              <p:nvPr/>
            </p:nvSpPr>
            <p:spPr>
              <a:xfrm rot="-3610240">
                <a:off x="7618547" y="3044019"/>
                <a:ext cx="3861056" cy="3640083"/>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9" name="Google Shape;99;p12"/>
            <p:cNvSpPr/>
            <p:nvPr/>
          </p:nvSpPr>
          <p:spPr>
            <a:xfrm rot="-3610240">
              <a:off x="102347" y="4416744"/>
              <a:ext cx="3861056" cy="3640083"/>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2724150" y="1307100"/>
            <a:ext cx="3695700" cy="2529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6000"/>
            </a:lvl1pPr>
            <a:lvl2pPr lvl="1" algn="ctr" rtl="0">
              <a:lnSpc>
                <a:spcPct val="100000"/>
              </a:lnSpc>
              <a:spcBef>
                <a:spcPts val="0"/>
              </a:spcBef>
              <a:spcAft>
                <a:spcPts val="0"/>
              </a:spcAft>
              <a:buSzPts val="6000"/>
              <a:buNone/>
              <a:defRPr sz="6000"/>
            </a:lvl2pPr>
            <a:lvl3pPr lvl="2" algn="ctr" rtl="0">
              <a:lnSpc>
                <a:spcPct val="100000"/>
              </a:lnSpc>
              <a:spcBef>
                <a:spcPts val="0"/>
              </a:spcBef>
              <a:spcAft>
                <a:spcPts val="0"/>
              </a:spcAft>
              <a:buSzPts val="6000"/>
              <a:buNone/>
              <a:defRPr sz="6000"/>
            </a:lvl3pPr>
            <a:lvl4pPr lvl="3" algn="ctr" rtl="0">
              <a:lnSpc>
                <a:spcPct val="100000"/>
              </a:lnSpc>
              <a:spcBef>
                <a:spcPts val="0"/>
              </a:spcBef>
              <a:spcAft>
                <a:spcPts val="0"/>
              </a:spcAft>
              <a:buSzPts val="6000"/>
              <a:buNone/>
              <a:defRPr sz="6000"/>
            </a:lvl4pPr>
            <a:lvl5pPr lvl="4" algn="ctr" rtl="0">
              <a:lnSpc>
                <a:spcPct val="100000"/>
              </a:lnSpc>
              <a:spcBef>
                <a:spcPts val="0"/>
              </a:spcBef>
              <a:spcAft>
                <a:spcPts val="0"/>
              </a:spcAft>
              <a:buSzPts val="6000"/>
              <a:buNone/>
              <a:defRPr sz="6000"/>
            </a:lvl5pPr>
            <a:lvl6pPr lvl="5" algn="ctr" rtl="0">
              <a:lnSpc>
                <a:spcPct val="100000"/>
              </a:lnSpc>
              <a:spcBef>
                <a:spcPts val="0"/>
              </a:spcBef>
              <a:spcAft>
                <a:spcPts val="0"/>
              </a:spcAft>
              <a:buSzPts val="6000"/>
              <a:buNone/>
              <a:defRPr sz="6000"/>
            </a:lvl6pPr>
            <a:lvl7pPr lvl="6" algn="ctr" rtl="0">
              <a:lnSpc>
                <a:spcPct val="100000"/>
              </a:lnSpc>
              <a:spcBef>
                <a:spcPts val="0"/>
              </a:spcBef>
              <a:spcAft>
                <a:spcPts val="0"/>
              </a:spcAft>
              <a:buSzPts val="6000"/>
              <a:buNone/>
              <a:defRPr sz="6000"/>
            </a:lvl7pPr>
            <a:lvl8pPr lvl="7" algn="ctr" rtl="0">
              <a:lnSpc>
                <a:spcPct val="100000"/>
              </a:lnSpc>
              <a:spcBef>
                <a:spcPts val="0"/>
              </a:spcBef>
              <a:spcAft>
                <a:spcPts val="0"/>
              </a:spcAft>
              <a:buSzPts val="6000"/>
              <a:buNone/>
              <a:defRPr sz="6000"/>
            </a:lvl8pPr>
            <a:lvl9pPr lvl="8" algn="ctr" rtl="0">
              <a:lnSpc>
                <a:spcPct val="100000"/>
              </a:lnSpc>
              <a:spcBef>
                <a:spcPts val="0"/>
              </a:spcBef>
              <a:spcAft>
                <a:spcPts val="0"/>
              </a:spcAft>
              <a:buSzPts val="6000"/>
              <a:buNone/>
              <a:defRPr sz="6000"/>
            </a:lvl9pPr>
          </a:lstStyle>
          <a:p>
            <a:endParaRPr/>
          </a:p>
        </p:txBody>
      </p:sp>
      <p:pic>
        <p:nvPicPr>
          <p:cNvPr id="102" name="Google Shape;102;p13"/>
          <p:cNvPicPr preferRelativeResize="0"/>
          <p:nvPr/>
        </p:nvPicPr>
        <p:blipFill rotWithShape="1">
          <a:blip r:embed="rId2">
            <a:alphaModFix/>
          </a:blip>
          <a:srcRect/>
          <a:stretch/>
        </p:blipFill>
        <p:spPr>
          <a:xfrm rot="10800000">
            <a:off x="0" y="0"/>
            <a:ext cx="9144000" cy="5143500"/>
          </a:xfrm>
          <a:prstGeom prst="frame">
            <a:avLst>
              <a:gd name="adj1" fmla="val 6896"/>
            </a:avLst>
          </a:prstGeom>
          <a:noFill/>
          <a:ln>
            <a:noFill/>
          </a:ln>
        </p:spPr>
      </p:pic>
      <p:grpSp>
        <p:nvGrpSpPr>
          <p:cNvPr id="103" name="Google Shape;103;p13"/>
          <p:cNvGrpSpPr/>
          <p:nvPr/>
        </p:nvGrpSpPr>
        <p:grpSpPr>
          <a:xfrm>
            <a:off x="-506311" y="-4528806"/>
            <a:ext cx="12594571" cy="13345668"/>
            <a:chOff x="-506311" y="-4528806"/>
            <a:chExt cx="12594571" cy="13345668"/>
          </a:xfrm>
        </p:grpSpPr>
        <p:grpSp>
          <p:nvGrpSpPr>
            <p:cNvPr id="104" name="Google Shape;104;p13"/>
            <p:cNvGrpSpPr/>
            <p:nvPr/>
          </p:nvGrpSpPr>
          <p:grpSpPr>
            <a:xfrm>
              <a:off x="467765" y="-4528806"/>
              <a:ext cx="11620495" cy="11972943"/>
              <a:chOff x="467765" y="-4528806"/>
              <a:chExt cx="11620495" cy="11972943"/>
            </a:xfrm>
          </p:grpSpPr>
          <p:sp>
            <p:nvSpPr>
              <p:cNvPr id="105" name="Google Shape;105;p13"/>
              <p:cNvSpPr/>
              <p:nvPr/>
            </p:nvSpPr>
            <p:spPr>
              <a:xfrm rot="3200633">
                <a:off x="1394629" y="-3835109"/>
                <a:ext cx="3864743" cy="4252875"/>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13"/>
              <p:cNvSpPr/>
              <p:nvPr/>
            </p:nvSpPr>
            <p:spPr>
              <a:xfrm rot="-3610240">
                <a:off x="7618547" y="3044019"/>
                <a:ext cx="3861056" cy="3640083"/>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7" name="Google Shape;107;p13"/>
            <p:cNvSpPr/>
            <p:nvPr/>
          </p:nvSpPr>
          <p:spPr>
            <a:xfrm rot="-3610240">
              <a:off x="102347" y="4416744"/>
              <a:ext cx="3861056" cy="3640083"/>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14"/>
          <p:cNvSpPr txBox="1">
            <a:spLocks noGrp="1"/>
          </p:cNvSpPr>
          <p:nvPr>
            <p:ph type="title"/>
          </p:nvPr>
        </p:nvSpPr>
        <p:spPr>
          <a:xfrm>
            <a:off x="2201850" y="1584874"/>
            <a:ext cx="4740300" cy="841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3600"/>
              <a:buNone/>
              <a:defRPr sz="45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10" name="Google Shape;110;p14"/>
          <p:cNvSpPr txBox="1">
            <a:spLocks noGrp="1"/>
          </p:cNvSpPr>
          <p:nvPr>
            <p:ph type="subTitle" idx="1"/>
          </p:nvPr>
        </p:nvSpPr>
        <p:spPr>
          <a:xfrm>
            <a:off x="2201925" y="2427926"/>
            <a:ext cx="4740300" cy="1130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11" name="Google Shape;111;p14"/>
          <p:cNvPicPr preferRelativeResize="0"/>
          <p:nvPr/>
        </p:nvPicPr>
        <p:blipFill rotWithShape="1">
          <a:blip r:embed="rId2">
            <a:alphaModFix/>
          </a:blip>
          <a:srcRect/>
          <a:stretch/>
        </p:blipFill>
        <p:spPr>
          <a:xfrm>
            <a:off x="0" y="0"/>
            <a:ext cx="9144000" cy="5143500"/>
          </a:xfrm>
          <a:prstGeom prst="frame">
            <a:avLst>
              <a:gd name="adj1" fmla="val 6896"/>
            </a:avLst>
          </a:prstGeom>
          <a:noFill/>
          <a:ln>
            <a:noFill/>
          </a:ln>
        </p:spPr>
      </p:pic>
      <p:grpSp>
        <p:nvGrpSpPr>
          <p:cNvPr id="112" name="Google Shape;112;p14"/>
          <p:cNvGrpSpPr/>
          <p:nvPr/>
        </p:nvGrpSpPr>
        <p:grpSpPr>
          <a:xfrm>
            <a:off x="-2533905" y="-2003572"/>
            <a:ext cx="12101513" cy="10354092"/>
            <a:chOff x="-2533905" y="-2003572"/>
            <a:chExt cx="12101513" cy="10354092"/>
          </a:xfrm>
        </p:grpSpPr>
        <p:sp>
          <p:nvSpPr>
            <p:cNvPr id="113" name="Google Shape;113;p14"/>
            <p:cNvSpPr/>
            <p:nvPr/>
          </p:nvSpPr>
          <p:spPr>
            <a:xfrm>
              <a:off x="5706825" y="-2003572"/>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14"/>
            <p:cNvSpPr/>
            <p:nvPr/>
          </p:nvSpPr>
          <p:spPr>
            <a:xfrm rot="4096252">
              <a:off x="-2059159" y="-903368"/>
              <a:ext cx="3859737" cy="3638839"/>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14"/>
            <p:cNvSpPr/>
            <p:nvPr/>
          </p:nvSpPr>
          <p:spPr>
            <a:xfrm rot="-5400000">
              <a:off x="3531750" y="4600215"/>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15"/>
          <p:cNvSpPr>
            <a:spLocks noGrp="1"/>
          </p:cNvSpPr>
          <p:nvPr>
            <p:ph type="pic" idx="2"/>
          </p:nvPr>
        </p:nvSpPr>
        <p:spPr>
          <a:xfrm>
            <a:off x="-6875" y="0"/>
            <a:ext cx="9144000" cy="5157300"/>
          </a:xfrm>
          <a:prstGeom prst="rect">
            <a:avLst/>
          </a:prstGeom>
          <a:noFill/>
          <a:ln>
            <a:noFill/>
          </a:ln>
        </p:spPr>
      </p:sp>
      <p:sp>
        <p:nvSpPr>
          <p:cNvPr id="118" name="Google Shape;118;p15"/>
          <p:cNvSpPr txBox="1">
            <a:spLocks noGrp="1"/>
          </p:cNvSpPr>
          <p:nvPr>
            <p:ph type="title"/>
          </p:nvPr>
        </p:nvSpPr>
        <p:spPr>
          <a:xfrm>
            <a:off x="720000" y="4038000"/>
            <a:ext cx="7704000" cy="572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p16"/>
          <p:cNvSpPr txBox="1">
            <a:spLocks noGrp="1"/>
          </p:cNvSpPr>
          <p:nvPr>
            <p:ph type="title" hasCustomPrompt="1"/>
          </p:nvPr>
        </p:nvSpPr>
        <p:spPr>
          <a:xfrm>
            <a:off x="716050" y="2490750"/>
            <a:ext cx="3931200" cy="1247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9600"/>
              <a:buNone/>
              <a:defRPr sz="7200"/>
            </a:lvl1pPr>
            <a:lvl2pPr lvl="1" algn="ctr" rtl="0">
              <a:lnSpc>
                <a:spcPct val="100000"/>
              </a:lnSpc>
              <a:spcBef>
                <a:spcPts val="0"/>
              </a:spcBef>
              <a:spcAft>
                <a:spcPts val="0"/>
              </a:spcAft>
              <a:buSzPts val="9600"/>
              <a:buNone/>
              <a:defRPr sz="9600"/>
            </a:lvl2pPr>
            <a:lvl3pPr lvl="2" algn="ctr" rtl="0">
              <a:lnSpc>
                <a:spcPct val="100000"/>
              </a:lnSpc>
              <a:spcBef>
                <a:spcPts val="0"/>
              </a:spcBef>
              <a:spcAft>
                <a:spcPts val="0"/>
              </a:spcAft>
              <a:buSzPts val="9600"/>
              <a:buNone/>
              <a:defRPr sz="9600"/>
            </a:lvl3pPr>
            <a:lvl4pPr lvl="3" algn="ctr" rtl="0">
              <a:lnSpc>
                <a:spcPct val="100000"/>
              </a:lnSpc>
              <a:spcBef>
                <a:spcPts val="0"/>
              </a:spcBef>
              <a:spcAft>
                <a:spcPts val="0"/>
              </a:spcAft>
              <a:buSzPts val="9600"/>
              <a:buNone/>
              <a:defRPr sz="9600"/>
            </a:lvl4pPr>
            <a:lvl5pPr lvl="4" algn="ctr" rtl="0">
              <a:lnSpc>
                <a:spcPct val="100000"/>
              </a:lnSpc>
              <a:spcBef>
                <a:spcPts val="0"/>
              </a:spcBef>
              <a:spcAft>
                <a:spcPts val="0"/>
              </a:spcAft>
              <a:buSzPts val="9600"/>
              <a:buNone/>
              <a:defRPr sz="9600"/>
            </a:lvl5pPr>
            <a:lvl6pPr lvl="5" algn="ctr" rtl="0">
              <a:lnSpc>
                <a:spcPct val="100000"/>
              </a:lnSpc>
              <a:spcBef>
                <a:spcPts val="0"/>
              </a:spcBef>
              <a:spcAft>
                <a:spcPts val="0"/>
              </a:spcAft>
              <a:buSzPts val="9600"/>
              <a:buNone/>
              <a:defRPr sz="9600"/>
            </a:lvl6pPr>
            <a:lvl7pPr lvl="6" algn="ctr" rtl="0">
              <a:lnSpc>
                <a:spcPct val="100000"/>
              </a:lnSpc>
              <a:spcBef>
                <a:spcPts val="0"/>
              </a:spcBef>
              <a:spcAft>
                <a:spcPts val="0"/>
              </a:spcAft>
              <a:buSzPts val="9600"/>
              <a:buNone/>
              <a:defRPr sz="9600"/>
            </a:lvl7pPr>
            <a:lvl8pPr lvl="7" algn="ctr" rtl="0">
              <a:lnSpc>
                <a:spcPct val="100000"/>
              </a:lnSpc>
              <a:spcBef>
                <a:spcPts val="0"/>
              </a:spcBef>
              <a:spcAft>
                <a:spcPts val="0"/>
              </a:spcAft>
              <a:buSzPts val="9600"/>
              <a:buNone/>
              <a:defRPr sz="9600"/>
            </a:lvl8pPr>
            <a:lvl9pPr lvl="8" algn="ctr" rtl="0">
              <a:lnSpc>
                <a:spcPct val="100000"/>
              </a:lnSpc>
              <a:spcBef>
                <a:spcPts val="0"/>
              </a:spcBef>
              <a:spcAft>
                <a:spcPts val="0"/>
              </a:spcAft>
              <a:buSzPts val="9600"/>
              <a:buNone/>
              <a:defRPr sz="9600"/>
            </a:lvl9pPr>
          </a:lstStyle>
          <a:p>
            <a:r>
              <a:t>xx%</a:t>
            </a:r>
          </a:p>
        </p:txBody>
      </p:sp>
      <p:sp>
        <p:nvSpPr>
          <p:cNvPr id="121" name="Google Shape;121;p16"/>
          <p:cNvSpPr txBox="1">
            <a:spLocks noGrp="1"/>
          </p:cNvSpPr>
          <p:nvPr>
            <p:ph type="subTitle" idx="1"/>
          </p:nvPr>
        </p:nvSpPr>
        <p:spPr>
          <a:xfrm>
            <a:off x="716050" y="3738150"/>
            <a:ext cx="3931200" cy="865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22" name="Google Shape;122;p16"/>
          <p:cNvPicPr preferRelativeResize="0"/>
          <p:nvPr/>
        </p:nvPicPr>
        <p:blipFill rotWithShape="1">
          <a:blip r:embed="rId2">
            <a:alphaModFix/>
          </a:blip>
          <a:srcRect/>
          <a:stretch/>
        </p:blipFill>
        <p:spPr>
          <a:xfrm>
            <a:off x="0" y="0"/>
            <a:ext cx="9144000" cy="5143500"/>
          </a:xfrm>
          <a:prstGeom prst="frame">
            <a:avLst>
              <a:gd name="adj1" fmla="val 6896"/>
            </a:avLst>
          </a:prstGeom>
          <a:noFill/>
          <a:ln>
            <a:noFill/>
          </a:ln>
        </p:spPr>
      </p:pic>
      <p:grpSp>
        <p:nvGrpSpPr>
          <p:cNvPr id="123" name="Google Shape;123;p16"/>
          <p:cNvGrpSpPr/>
          <p:nvPr/>
        </p:nvGrpSpPr>
        <p:grpSpPr>
          <a:xfrm>
            <a:off x="-2533905" y="-2003572"/>
            <a:ext cx="12101513" cy="10354092"/>
            <a:chOff x="-2533905" y="-2003572"/>
            <a:chExt cx="12101513" cy="10354092"/>
          </a:xfrm>
        </p:grpSpPr>
        <p:sp>
          <p:nvSpPr>
            <p:cNvPr id="124" name="Google Shape;124;p16"/>
            <p:cNvSpPr/>
            <p:nvPr/>
          </p:nvSpPr>
          <p:spPr>
            <a:xfrm>
              <a:off x="5706825" y="-2003572"/>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 name="Google Shape;125;p16"/>
            <p:cNvSpPr/>
            <p:nvPr/>
          </p:nvSpPr>
          <p:spPr>
            <a:xfrm rot="4096252">
              <a:off x="-2059159" y="-903368"/>
              <a:ext cx="3859737" cy="3638839"/>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16"/>
            <p:cNvSpPr/>
            <p:nvPr/>
          </p:nvSpPr>
          <p:spPr>
            <a:xfrm rot="-5400000">
              <a:off x="3531750" y="4600215"/>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8"/>
        <p:cNvGrpSpPr/>
        <p:nvPr/>
      </p:nvGrpSpPr>
      <p:grpSpPr>
        <a:xfrm>
          <a:off x="0" y="0"/>
          <a:ext cx="0" cy="0"/>
          <a:chOff x="0" y="0"/>
          <a:chExt cx="0" cy="0"/>
        </a:xfrm>
      </p:grpSpPr>
      <p:pic>
        <p:nvPicPr>
          <p:cNvPr id="129" name="Google Shape;129;p18"/>
          <p:cNvPicPr preferRelativeResize="0"/>
          <p:nvPr/>
        </p:nvPicPr>
        <p:blipFill rotWithShape="1">
          <a:blip r:embed="rId2">
            <a:alphaModFix/>
          </a:blip>
          <a:srcRect/>
          <a:stretch/>
        </p:blipFill>
        <p:spPr>
          <a:xfrm rot="10800000">
            <a:off x="0" y="0"/>
            <a:ext cx="9144000" cy="5143500"/>
          </a:xfrm>
          <a:prstGeom prst="frame">
            <a:avLst>
              <a:gd name="adj1" fmla="val 6896"/>
            </a:avLst>
          </a:prstGeom>
          <a:noFill/>
          <a:ln>
            <a:noFill/>
          </a:ln>
        </p:spPr>
      </p:pic>
      <p:grpSp>
        <p:nvGrpSpPr>
          <p:cNvPr id="130" name="Google Shape;130;p18"/>
          <p:cNvGrpSpPr/>
          <p:nvPr/>
        </p:nvGrpSpPr>
        <p:grpSpPr>
          <a:xfrm rot="10800000" flipH="1">
            <a:off x="-506311" y="-3634808"/>
            <a:ext cx="12594571" cy="10929243"/>
            <a:chOff x="-506311" y="-2112381"/>
            <a:chExt cx="12594571" cy="10929243"/>
          </a:xfrm>
        </p:grpSpPr>
        <p:grpSp>
          <p:nvGrpSpPr>
            <p:cNvPr id="131" name="Google Shape;131;p18"/>
            <p:cNvGrpSpPr/>
            <p:nvPr/>
          </p:nvGrpSpPr>
          <p:grpSpPr>
            <a:xfrm>
              <a:off x="323840" y="-2112381"/>
              <a:ext cx="11764420" cy="9556518"/>
              <a:chOff x="323840" y="-2112381"/>
              <a:chExt cx="11764420" cy="9556518"/>
            </a:xfrm>
          </p:grpSpPr>
          <p:sp>
            <p:nvSpPr>
              <p:cNvPr id="132" name="Google Shape;132;p18"/>
              <p:cNvSpPr/>
              <p:nvPr/>
            </p:nvSpPr>
            <p:spPr>
              <a:xfrm rot="3200633">
                <a:off x="1250704" y="-1418684"/>
                <a:ext cx="3864743" cy="4252875"/>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18"/>
              <p:cNvSpPr/>
              <p:nvPr/>
            </p:nvSpPr>
            <p:spPr>
              <a:xfrm rot="-3610240">
                <a:off x="7618547" y="3044019"/>
                <a:ext cx="3861056" cy="3640083"/>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4" name="Google Shape;134;p18"/>
            <p:cNvSpPr/>
            <p:nvPr/>
          </p:nvSpPr>
          <p:spPr>
            <a:xfrm rot="-3610240">
              <a:off x="102347" y="4416744"/>
              <a:ext cx="3861056" cy="3640083"/>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5"/>
        <p:cNvGrpSpPr/>
        <p:nvPr/>
      </p:nvGrpSpPr>
      <p:grpSpPr>
        <a:xfrm>
          <a:off x="0" y="0"/>
          <a:ext cx="0" cy="0"/>
          <a:chOff x="0" y="0"/>
          <a:chExt cx="0" cy="0"/>
        </a:xfrm>
      </p:grpSpPr>
      <p:pic>
        <p:nvPicPr>
          <p:cNvPr id="136" name="Google Shape;136;p19"/>
          <p:cNvPicPr preferRelativeResize="0"/>
          <p:nvPr/>
        </p:nvPicPr>
        <p:blipFill rotWithShape="1">
          <a:blip r:embed="rId2">
            <a:alphaModFix/>
          </a:blip>
          <a:srcRect/>
          <a:stretch/>
        </p:blipFill>
        <p:spPr>
          <a:xfrm>
            <a:off x="0" y="0"/>
            <a:ext cx="9144000" cy="5143500"/>
          </a:xfrm>
          <a:prstGeom prst="frame">
            <a:avLst>
              <a:gd name="adj1" fmla="val 6896"/>
            </a:avLst>
          </a:prstGeom>
          <a:noFill/>
          <a:ln>
            <a:noFill/>
          </a:ln>
        </p:spPr>
      </p:pic>
      <p:grpSp>
        <p:nvGrpSpPr>
          <p:cNvPr id="137" name="Google Shape;137;p19"/>
          <p:cNvGrpSpPr/>
          <p:nvPr/>
        </p:nvGrpSpPr>
        <p:grpSpPr>
          <a:xfrm>
            <a:off x="-2533905" y="-2003572"/>
            <a:ext cx="12101513" cy="10354092"/>
            <a:chOff x="-2533905" y="-2003572"/>
            <a:chExt cx="12101513" cy="10354092"/>
          </a:xfrm>
        </p:grpSpPr>
        <p:sp>
          <p:nvSpPr>
            <p:cNvPr id="138" name="Google Shape;138;p19"/>
            <p:cNvSpPr/>
            <p:nvPr/>
          </p:nvSpPr>
          <p:spPr>
            <a:xfrm>
              <a:off x="5706825" y="-2003572"/>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19"/>
            <p:cNvSpPr/>
            <p:nvPr/>
          </p:nvSpPr>
          <p:spPr>
            <a:xfrm rot="4096252">
              <a:off x="-2059159" y="-903368"/>
              <a:ext cx="3859737" cy="3638839"/>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19"/>
            <p:cNvSpPr/>
            <p:nvPr/>
          </p:nvSpPr>
          <p:spPr>
            <a:xfrm rot="-5400000">
              <a:off x="3531750" y="4600215"/>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3" name="Google Shape;143;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4" name="Google Shape;14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20000" y="5212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pic>
        <p:nvPicPr>
          <p:cNvPr id="19" name="Google Shape;19;p3"/>
          <p:cNvPicPr preferRelativeResize="0"/>
          <p:nvPr/>
        </p:nvPicPr>
        <p:blipFill rotWithShape="1">
          <a:blip r:embed="rId2">
            <a:alphaModFix/>
          </a:blip>
          <a:srcRect/>
          <a:stretch/>
        </p:blipFill>
        <p:spPr>
          <a:xfrm rot="10800000">
            <a:off x="0" y="0"/>
            <a:ext cx="9144000" cy="5143500"/>
          </a:xfrm>
          <a:prstGeom prst="frame">
            <a:avLst>
              <a:gd name="adj1" fmla="val 6896"/>
            </a:avLst>
          </a:prstGeom>
          <a:noFill/>
          <a:ln>
            <a:noFill/>
          </a:ln>
        </p:spPr>
      </p:pic>
      <p:grpSp>
        <p:nvGrpSpPr>
          <p:cNvPr id="20" name="Google Shape;20;p3"/>
          <p:cNvGrpSpPr/>
          <p:nvPr/>
        </p:nvGrpSpPr>
        <p:grpSpPr>
          <a:xfrm>
            <a:off x="-2330721" y="210852"/>
            <a:ext cx="13594845" cy="8050368"/>
            <a:chOff x="-2330721" y="210852"/>
            <a:chExt cx="13594845" cy="8050368"/>
          </a:xfrm>
        </p:grpSpPr>
        <p:sp>
          <p:nvSpPr>
            <p:cNvPr id="21" name="Google Shape;21;p3"/>
            <p:cNvSpPr/>
            <p:nvPr/>
          </p:nvSpPr>
          <p:spPr>
            <a:xfrm rot="4096252">
              <a:off x="6929641" y="857757"/>
              <a:ext cx="3859737" cy="3638839"/>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22;p3"/>
            <p:cNvSpPr/>
            <p:nvPr/>
          </p:nvSpPr>
          <p:spPr>
            <a:xfrm rot="-5400000">
              <a:off x="-2441200" y="4510915"/>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145"/>
        <p:cNvGrpSpPr/>
        <p:nvPr/>
      </p:nvGrpSpPr>
      <p:grpSpPr>
        <a:xfrm>
          <a:off x="0" y="0"/>
          <a:ext cx="0" cy="0"/>
          <a:chOff x="0" y="0"/>
          <a:chExt cx="0" cy="0"/>
        </a:xfrm>
      </p:grpSpPr>
      <p:sp>
        <p:nvSpPr>
          <p:cNvPr id="146" name="Google Shape;146;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8" name="Google Shape;148;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9" name="Google Shape;149;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chemeClr val="dk1"/>
              </a:buClr>
              <a:buSzPts val="1200"/>
              <a:buChar char="●"/>
              <a:defRPr>
                <a:solidFill>
                  <a:schemeClr val="dk1"/>
                </a:solidFill>
              </a:defRPr>
            </a:lvl1pPr>
            <a:lvl2pPr marL="914400" lvl="1" indent="-304800" rtl="0">
              <a:spcBef>
                <a:spcPts val="0"/>
              </a:spcBef>
              <a:spcAft>
                <a:spcPts val="0"/>
              </a:spcAft>
              <a:buClr>
                <a:schemeClr val="dk1"/>
              </a:buClr>
              <a:buSzPts val="1200"/>
              <a:buChar char="○"/>
              <a:defRPr>
                <a:solidFill>
                  <a:schemeClr val="dk1"/>
                </a:solidFill>
              </a:defRPr>
            </a:lvl2pPr>
            <a:lvl3pPr marL="1371600" lvl="2" indent="-304800" rtl="0">
              <a:spcBef>
                <a:spcPts val="0"/>
              </a:spcBef>
              <a:spcAft>
                <a:spcPts val="0"/>
              </a:spcAft>
              <a:buClr>
                <a:schemeClr val="dk1"/>
              </a:buClr>
              <a:buSzPts val="1200"/>
              <a:buChar char="■"/>
              <a:defRPr>
                <a:solidFill>
                  <a:schemeClr val="dk1"/>
                </a:solidFill>
              </a:defRPr>
            </a:lvl3pPr>
            <a:lvl4pPr marL="1828800" lvl="3" indent="-304800" rtl="0">
              <a:spcBef>
                <a:spcPts val="0"/>
              </a:spcBef>
              <a:spcAft>
                <a:spcPts val="0"/>
              </a:spcAft>
              <a:buClr>
                <a:schemeClr val="dk1"/>
              </a:buClr>
              <a:buSzPts val="1200"/>
              <a:buChar char="●"/>
              <a:defRPr>
                <a:solidFill>
                  <a:schemeClr val="dk1"/>
                </a:solidFill>
              </a:defRPr>
            </a:lvl4pPr>
            <a:lvl5pPr marL="2286000" lvl="4" indent="-304800" rtl="0">
              <a:spcBef>
                <a:spcPts val="0"/>
              </a:spcBef>
              <a:spcAft>
                <a:spcPts val="0"/>
              </a:spcAft>
              <a:buClr>
                <a:schemeClr val="dk1"/>
              </a:buClr>
              <a:buSzPts val="1200"/>
              <a:buChar char="○"/>
              <a:defRPr>
                <a:solidFill>
                  <a:schemeClr val="dk1"/>
                </a:solidFill>
              </a:defRPr>
            </a:lvl5pPr>
            <a:lvl6pPr marL="2743200" lvl="5" indent="-304800" rtl="0">
              <a:spcBef>
                <a:spcPts val="0"/>
              </a:spcBef>
              <a:spcAft>
                <a:spcPts val="0"/>
              </a:spcAft>
              <a:buClr>
                <a:schemeClr val="dk1"/>
              </a:buClr>
              <a:buSzPts val="1200"/>
              <a:buChar char="■"/>
              <a:defRPr>
                <a:solidFill>
                  <a:schemeClr val="dk1"/>
                </a:solidFill>
              </a:defRPr>
            </a:lvl6pPr>
            <a:lvl7pPr marL="3200400" lvl="6" indent="-304800" rtl="0">
              <a:spcBef>
                <a:spcPts val="0"/>
              </a:spcBef>
              <a:spcAft>
                <a:spcPts val="0"/>
              </a:spcAft>
              <a:buClr>
                <a:schemeClr val="dk1"/>
              </a:buClr>
              <a:buSzPts val="1200"/>
              <a:buChar char="●"/>
              <a:defRPr>
                <a:solidFill>
                  <a:schemeClr val="dk1"/>
                </a:solidFill>
              </a:defRPr>
            </a:lvl7pPr>
            <a:lvl8pPr marL="3657600" lvl="7" indent="-304800" rtl="0">
              <a:spcBef>
                <a:spcPts val="0"/>
              </a:spcBef>
              <a:spcAft>
                <a:spcPts val="0"/>
              </a:spcAft>
              <a:buClr>
                <a:schemeClr val="dk1"/>
              </a:buClr>
              <a:buSzPts val="1200"/>
              <a:buChar char="○"/>
              <a:defRPr>
                <a:solidFill>
                  <a:schemeClr val="dk1"/>
                </a:solidFill>
              </a:defRPr>
            </a:lvl8pPr>
            <a:lvl9pPr marL="4114800" lvl="8" indent="-304800" rtl="0">
              <a:spcBef>
                <a:spcPts val="0"/>
              </a:spcBef>
              <a:spcAft>
                <a:spcPts val="0"/>
              </a:spcAft>
              <a:buClr>
                <a:schemeClr val="dk1"/>
              </a:buClr>
              <a:buSzPts val="1200"/>
              <a:buChar char="■"/>
              <a:defRPr>
                <a:solidFill>
                  <a:schemeClr val="dk1"/>
                </a:solidFill>
              </a:defRPr>
            </a:lvl9pPr>
          </a:lstStyle>
          <a:p>
            <a:endParaRPr/>
          </a:p>
        </p:txBody>
      </p:sp>
      <p:sp>
        <p:nvSpPr>
          <p:cNvPr id="150" name="Google Shape;150;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3" name="Google Shape;153;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4" name="Google Shape;15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5212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pic>
        <p:nvPicPr>
          <p:cNvPr id="25" name="Google Shape;25;p4"/>
          <p:cNvPicPr preferRelativeResize="0"/>
          <p:nvPr/>
        </p:nvPicPr>
        <p:blipFill rotWithShape="1">
          <a:blip r:embed="rId2">
            <a:alphaModFix/>
          </a:blip>
          <a:srcRect/>
          <a:stretch/>
        </p:blipFill>
        <p:spPr>
          <a:xfrm rot="10800000">
            <a:off x="0" y="0"/>
            <a:ext cx="9144000" cy="5143500"/>
          </a:xfrm>
          <a:prstGeom prst="frame">
            <a:avLst>
              <a:gd name="adj1" fmla="val 6896"/>
            </a:avLst>
          </a:prstGeom>
          <a:noFill/>
          <a:ln>
            <a:noFill/>
          </a:ln>
        </p:spPr>
      </p:pic>
      <p:grpSp>
        <p:nvGrpSpPr>
          <p:cNvPr id="26" name="Google Shape;26;p4"/>
          <p:cNvGrpSpPr/>
          <p:nvPr/>
        </p:nvGrpSpPr>
        <p:grpSpPr>
          <a:xfrm>
            <a:off x="570626" y="-3448830"/>
            <a:ext cx="8417911" cy="11739370"/>
            <a:chOff x="570626" y="-3448830"/>
            <a:chExt cx="8417911" cy="11739370"/>
          </a:xfrm>
        </p:grpSpPr>
        <p:sp>
          <p:nvSpPr>
            <p:cNvPr id="27" name="Google Shape;27;p4"/>
            <p:cNvSpPr/>
            <p:nvPr/>
          </p:nvSpPr>
          <p:spPr>
            <a:xfrm rot="-3957511">
              <a:off x="4608895" y="3965501"/>
              <a:ext cx="3861467" cy="3640471"/>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28;p4"/>
            <p:cNvSpPr/>
            <p:nvPr/>
          </p:nvSpPr>
          <p:spPr>
            <a:xfrm rot="7777881">
              <a:off x="1273736" y="-2620520"/>
              <a:ext cx="3863959" cy="3642820"/>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0000" y="5212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pic>
        <p:nvPicPr>
          <p:cNvPr id="31" name="Google Shape;31;p5"/>
          <p:cNvPicPr preferRelativeResize="0"/>
          <p:nvPr/>
        </p:nvPicPr>
        <p:blipFill rotWithShape="1">
          <a:blip r:embed="rId2">
            <a:alphaModFix/>
          </a:blip>
          <a:srcRect/>
          <a:stretch/>
        </p:blipFill>
        <p:spPr>
          <a:xfrm rot="10800000">
            <a:off x="0" y="0"/>
            <a:ext cx="9144000" cy="5143500"/>
          </a:xfrm>
          <a:prstGeom prst="frame">
            <a:avLst>
              <a:gd name="adj1" fmla="val 6896"/>
            </a:avLst>
          </a:prstGeom>
          <a:noFill/>
          <a:ln>
            <a:noFill/>
          </a:ln>
        </p:spPr>
      </p:pic>
      <p:grpSp>
        <p:nvGrpSpPr>
          <p:cNvPr id="32" name="Google Shape;32;p5"/>
          <p:cNvGrpSpPr/>
          <p:nvPr/>
        </p:nvGrpSpPr>
        <p:grpSpPr>
          <a:xfrm>
            <a:off x="-3911724" y="-231310"/>
            <a:ext cx="16972618" cy="5532400"/>
            <a:chOff x="-3911724" y="-231310"/>
            <a:chExt cx="16972618" cy="5532400"/>
          </a:xfrm>
        </p:grpSpPr>
        <p:grpSp>
          <p:nvGrpSpPr>
            <p:cNvPr id="33" name="Google Shape;33;p5"/>
            <p:cNvGrpSpPr/>
            <p:nvPr/>
          </p:nvGrpSpPr>
          <p:grpSpPr>
            <a:xfrm>
              <a:off x="-3911724" y="-90618"/>
              <a:ext cx="16972618" cy="5391708"/>
              <a:chOff x="-3911724" y="-90618"/>
              <a:chExt cx="16972618" cy="5391708"/>
            </a:xfrm>
          </p:grpSpPr>
          <p:sp>
            <p:nvSpPr>
              <p:cNvPr id="34" name="Google Shape;34;p5"/>
              <p:cNvSpPr/>
              <p:nvPr/>
            </p:nvSpPr>
            <p:spPr>
              <a:xfrm rot="-3957511">
                <a:off x="8681252" y="976051"/>
                <a:ext cx="3861467" cy="3640471"/>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5;p5"/>
              <p:cNvSpPr/>
              <p:nvPr/>
            </p:nvSpPr>
            <p:spPr>
              <a:xfrm rot="7777881">
                <a:off x="-3208614" y="737692"/>
                <a:ext cx="3863959" cy="3642820"/>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 name="Google Shape;36;p5"/>
            <p:cNvSpPr/>
            <p:nvPr/>
          </p:nvSpPr>
          <p:spPr>
            <a:xfrm rot="5248347">
              <a:off x="-3399193" y="-42267"/>
              <a:ext cx="3864543" cy="3643370"/>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0000" y="5212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pic>
        <p:nvPicPr>
          <p:cNvPr id="39" name="Google Shape;39;p6"/>
          <p:cNvPicPr preferRelativeResize="0"/>
          <p:nvPr/>
        </p:nvPicPr>
        <p:blipFill rotWithShape="1">
          <a:blip r:embed="rId2">
            <a:alphaModFix/>
          </a:blip>
          <a:srcRect/>
          <a:stretch/>
        </p:blipFill>
        <p:spPr>
          <a:xfrm rot="10800000">
            <a:off x="0" y="0"/>
            <a:ext cx="9144000" cy="5143500"/>
          </a:xfrm>
          <a:prstGeom prst="frame">
            <a:avLst>
              <a:gd name="adj1" fmla="val 6896"/>
            </a:avLst>
          </a:prstGeom>
          <a:noFill/>
          <a:ln>
            <a:noFill/>
          </a:ln>
        </p:spPr>
      </p:pic>
      <p:grpSp>
        <p:nvGrpSpPr>
          <p:cNvPr id="40" name="Google Shape;40;p6"/>
          <p:cNvGrpSpPr/>
          <p:nvPr/>
        </p:nvGrpSpPr>
        <p:grpSpPr>
          <a:xfrm>
            <a:off x="-506311" y="-3922557"/>
            <a:ext cx="12594571" cy="12739418"/>
            <a:chOff x="-506311" y="-3922557"/>
            <a:chExt cx="12594571" cy="12739418"/>
          </a:xfrm>
        </p:grpSpPr>
        <p:grpSp>
          <p:nvGrpSpPr>
            <p:cNvPr id="41" name="Google Shape;41;p6"/>
            <p:cNvGrpSpPr/>
            <p:nvPr/>
          </p:nvGrpSpPr>
          <p:grpSpPr>
            <a:xfrm>
              <a:off x="746737" y="-3922557"/>
              <a:ext cx="11341523" cy="11366693"/>
              <a:chOff x="746737" y="-3922557"/>
              <a:chExt cx="11341523" cy="11366693"/>
            </a:xfrm>
          </p:grpSpPr>
          <p:sp>
            <p:nvSpPr>
              <p:cNvPr id="42" name="Google Shape;42;p6"/>
              <p:cNvSpPr/>
              <p:nvPr/>
            </p:nvSpPr>
            <p:spPr>
              <a:xfrm rot="4617262">
                <a:off x="1321751" y="-3687267"/>
                <a:ext cx="3862141" cy="4249731"/>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43;p6"/>
              <p:cNvSpPr/>
              <p:nvPr/>
            </p:nvSpPr>
            <p:spPr>
              <a:xfrm rot="-3610240">
                <a:off x="7618547" y="3044019"/>
                <a:ext cx="3861056" cy="3640083"/>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4" name="Google Shape;44;p6"/>
            <p:cNvSpPr/>
            <p:nvPr/>
          </p:nvSpPr>
          <p:spPr>
            <a:xfrm rot="-3610240">
              <a:off x="102347" y="4416744"/>
              <a:ext cx="3861056" cy="3640083"/>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5"/>
        <p:cNvGrpSpPr/>
        <p:nvPr/>
      </p:nvGrpSpPr>
      <p:grpSpPr>
        <a:xfrm>
          <a:off x="0" y="0"/>
          <a:ext cx="0" cy="0"/>
          <a:chOff x="0" y="0"/>
          <a:chExt cx="0" cy="0"/>
        </a:xfrm>
      </p:grpSpPr>
      <p:sp>
        <p:nvSpPr>
          <p:cNvPr id="46" name="Google Shape;46;p7"/>
          <p:cNvSpPr txBox="1">
            <a:spLocks noGrp="1"/>
          </p:cNvSpPr>
          <p:nvPr>
            <p:ph type="ctrTitle"/>
          </p:nvPr>
        </p:nvSpPr>
        <p:spPr>
          <a:xfrm>
            <a:off x="713262" y="754253"/>
            <a:ext cx="3219600" cy="99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47" name="Google Shape;47;p7"/>
          <p:cNvSpPr txBox="1">
            <a:spLocks noGrp="1"/>
          </p:cNvSpPr>
          <p:nvPr>
            <p:ph type="subTitle" idx="1"/>
          </p:nvPr>
        </p:nvSpPr>
        <p:spPr>
          <a:xfrm>
            <a:off x="713331" y="1695977"/>
            <a:ext cx="3219600" cy="943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48" name="Google Shape;48;p7"/>
          <p:cNvPicPr preferRelativeResize="0"/>
          <p:nvPr/>
        </p:nvPicPr>
        <p:blipFill rotWithShape="1">
          <a:blip r:embed="rId2">
            <a:alphaModFix/>
          </a:blip>
          <a:srcRect/>
          <a:stretch/>
        </p:blipFill>
        <p:spPr>
          <a:xfrm>
            <a:off x="0" y="0"/>
            <a:ext cx="9144000" cy="5143500"/>
          </a:xfrm>
          <a:prstGeom prst="frame">
            <a:avLst>
              <a:gd name="adj1" fmla="val 6896"/>
            </a:avLst>
          </a:prstGeom>
          <a:noFill/>
          <a:ln>
            <a:noFill/>
          </a:ln>
        </p:spPr>
      </p:pic>
      <p:grpSp>
        <p:nvGrpSpPr>
          <p:cNvPr id="49" name="Google Shape;49;p7"/>
          <p:cNvGrpSpPr/>
          <p:nvPr/>
        </p:nvGrpSpPr>
        <p:grpSpPr>
          <a:xfrm>
            <a:off x="-2533905" y="-2003572"/>
            <a:ext cx="12101513" cy="10354092"/>
            <a:chOff x="-2533905" y="-2003572"/>
            <a:chExt cx="12101513" cy="10354092"/>
          </a:xfrm>
        </p:grpSpPr>
        <p:sp>
          <p:nvSpPr>
            <p:cNvPr id="50" name="Google Shape;50;p7"/>
            <p:cNvSpPr/>
            <p:nvPr/>
          </p:nvSpPr>
          <p:spPr>
            <a:xfrm>
              <a:off x="5706825" y="-2003572"/>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 name="Google Shape;51;p7"/>
            <p:cNvSpPr/>
            <p:nvPr/>
          </p:nvSpPr>
          <p:spPr>
            <a:xfrm rot="4096252">
              <a:off x="-2059159" y="-903368"/>
              <a:ext cx="3859737" cy="3638839"/>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 name="Google Shape;52;p7"/>
            <p:cNvSpPr/>
            <p:nvPr/>
          </p:nvSpPr>
          <p:spPr>
            <a:xfrm rot="-5400000">
              <a:off x="3531750" y="4600215"/>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3" name="Google Shape;53;p7"/>
          <p:cNvSpPr>
            <a:spLocks noGrp="1"/>
          </p:cNvSpPr>
          <p:nvPr>
            <p:ph type="pic" idx="2"/>
          </p:nvPr>
        </p:nvSpPr>
        <p:spPr>
          <a:xfrm>
            <a:off x="5132500" y="1296300"/>
            <a:ext cx="2552100" cy="2551200"/>
          </a:xfrm>
          <a:prstGeom prst="ellipse">
            <a:avLst/>
          </a:prstGeom>
          <a:noFill/>
          <a:ln>
            <a:noFill/>
          </a:ln>
        </p:spPr>
      </p:sp>
      <p:sp>
        <p:nvSpPr>
          <p:cNvPr id="54" name="Google Shape;54;p7"/>
          <p:cNvSpPr txBox="1"/>
          <p:nvPr/>
        </p:nvSpPr>
        <p:spPr>
          <a:xfrm>
            <a:off x="713257" y="3401548"/>
            <a:ext cx="3219600" cy="61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DM Sans"/>
                <a:ea typeface="DM Sans"/>
                <a:cs typeface="DM Sans"/>
                <a:sym typeface="DM Sans"/>
              </a:rPr>
              <a:t>CREDITS:</a:t>
            </a:r>
            <a:r>
              <a:rPr lang="en" sz="1000" b="0" i="0" u="none" strike="noStrike" cap="none">
                <a:solidFill>
                  <a:schemeClr val="dk1"/>
                </a:solidFill>
                <a:latin typeface="DM Sans"/>
                <a:ea typeface="DM Sans"/>
                <a:cs typeface="DM Sans"/>
                <a:sym typeface="DM Sans"/>
              </a:rPr>
              <a:t> This presentation template was created by </a:t>
            </a:r>
            <a:r>
              <a:rPr lang="en" sz="1000" b="1" i="0" u="sng" strike="noStrike" cap="none">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Slidesgo</a:t>
            </a:r>
            <a:r>
              <a:rPr lang="en" sz="1000" b="1" i="0" u="sng" strike="noStrike" cap="none">
                <a:solidFill>
                  <a:schemeClr val="dk1"/>
                </a:solidFill>
                <a:latin typeface="DM Sans"/>
                <a:ea typeface="DM Sans"/>
                <a:cs typeface="DM Sans"/>
                <a:sym typeface="DM Sans"/>
              </a:rPr>
              <a:t>,</a:t>
            </a:r>
            <a:r>
              <a:rPr lang="en" sz="1000" b="1" i="0" u="none" strike="noStrike" cap="none">
                <a:solidFill>
                  <a:schemeClr val="dk1"/>
                </a:solidFill>
                <a:latin typeface="DM Sans"/>
                <a:ea typeface="DM Sans"/>
                <a:cs typeface="DM Sans"/>
                <a:sym typeface="DM Sans"/>
              </a:rPr>
              <a:t> </a:t>
            </a:r>
            <a:r>
              <a:rPr lang="en" sz="1000" b="0" i="0" u="none" strike="noStrike" cap="none">
                <a:solidFill>
                  <a:schemeClr val="dk1"/>
                </a:solidFill>
                <a:latin typeface="DM Sans"/>
                <a:ea typeface="DM Sans"/>
                <a:cs typeface="DM Sans"/>
                <a:sym typeface="DM Sans"/>
              </a:rPr>
              <a:t>and includes icons by </a:t>
            </a:r>
            <a:r>
              <a:rPr lang="en" sz="1000" b="1" i="0" u="sng" strike="noStrike" cap="none">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000" b="1" i="0" u="none" strike="noStrike" cap="none">
                <a:solidFill>
                  <a:schemeClr val="dk1"/>
                </a:solidFill>
                <a:latin typeface="DM Sans"/>
                <a:ea typeface="DM Sans"/>
                <a:cs typeface="DM Sans"/>
                <a:sym typeface="DM Sans"/>
              </a:rPr>
              <a:t> </a:t>
            </a:r>
            <a:r>
              <a:rPr lang="en" sz="1000" b="0" i="0" u="none" strike="noStrike" cap="none">
                <a:solidFill>
                  <a:schemeClr val="dk1"/>
                </a:solidFill>
                <a:latin typeface="DM Sans"/>
                <a:ea typeface="DM Sans"/>
                <a:cs typeface="DM Sans"/>
                <a:sym typeface="DM Sans"/>
              </a:rPr>
              <a:t>and infographics &amp; images by </a:t>
            </a:r>
            <a:r>
              <a:rPr lang="en" sz="1000" b="1" i="0" u="sng" strike="noStrike" cap="none">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endParaRPr sz="1000" b="1" i="0" u="sng" strike="noStrike" cap="none">
              <a:solidFill>
                <a:schemeClr val="dk1"/>
              </a:solidFill>
              <a:highlight>
                <a:srgbClr val="DFDEFC"/>
              </a:highlight>
              <a:latin typeface="DM Sans"/>
              <a:ea typeface="DM Sans"/>
              <a:cs typeface="DM Sans"/>
              <a:sym typeface="DM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20000" y="5212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7" name="Google Shape;57;p8"/>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gn="l" rtl="0">
              <a:lnSpc>
                <a:spcPct val="100000"/>
              </a:lnSpc>
              <a:spcBef>
                <a:spcPts val="0"/>
              </a:spcBef>
              <a:spcAft>
                <a:spcPts val="0"/>
              </a:spcAft>
              <a:buSzPts val="1200"/>
              <a:buChar char="●"/>
              <a:defRPr/>
            </a:lvl1pPr>
            <a:lvl2pPr marL="914400" lvl="1" indent="-304800" algn="l" rtl="0">
              <a:lnSpc>
                <a:spcPct val="115000"/>
              </a:lnSpc>
              <a:spcBef>
                <a:spcPts val="0"/>
              </a:spcBef>
              <a:spcAft>
                <a:spcPts val="0"/>
              </a:spcAft>
              <a:buSzPts val="1200"/>
              <a:buChar char="○"/>
              <a:defRPr/>
            </a:lvl2pPr>
            <a:lvl3pPr marL="1371600" lvl="2" indent="-304800" algn="l" rtl="0">
              <a:lnSpc>
                <a:spcPct val="115000"/>
              </a:lnSpc>
              <a:spcBef>
                <a:spcPts val="0"/>
              </a:spcBef>
              <a:spcAft>
                <a:spcPts val="0"/>
              </a:spcAft>
              <a:buSzPts val="1200"/>
              <a:buChar char="■"/>
              <a:defRPr/>
            </a:lvl3pPr>
            <a:lvl4pPr marL="1828800" lvl="3" indent="-304800" algn="l" rtl="0">
              <a:lnSpc>
                <a:spcPct val="115000"/>
              </a:lnSpc>
              <a:spcBef>
                <a:spcPts val="0"/>
              </a:spcBef>
              <a:spcAft>
                <a:spcPts val="0"/>
              </a:spcAft>
              <a:buSzPts val="1200"/>
              <a:buChar char="●"/>
              <a:defRPr/>
            </a:lvl4pPr>
            <a:lvl5pPr marL="2286000" lvl="4" indent="-304800" algn="l" rtl="0">
              <a:lnSpc>
                <a:spcPct val="115000"/>
              </a:lnSpc>
              <a:spcBef>
                <a:spcPts val="0"/>
              </a:spcBef>
              <a:spcAft>
                <a:spcPts val="0"/>
              </a:spcAft>
              <a:buSzPts val="1200"/>
              <a:buChar char="○"/>
              <a:defRPr/>
            </a:lvl5pPr>
            <a:lvl6pPr marL="2743200" lvl="5" indent="-304800" algn="l" rtl="0">
              <a:lnSpc>
                <a:spcPct val="115000"/>
              </a:lnSpc>
              <a:spcBef>
                <a:spcPts val="0"/>
              </a:spcBef>
              <a:spcAft>
                <a:spcPts val="0"/>
              </a:spcAft>
              <a:buSzPts val="1200"/>
              <a:buChar char="■"/>
              <a:defRPr/>
            </a:lvl6pPr>
            <a:lvl7pPr marL="3200400" lvl="6" indent="-304800" algn="l" rtl="0">
              <a:lnSpc>
                <a:spcPct val="115000"/>
              </a:lnSpc>
              <a:spcBef>
                <a:spcPts val="0"/>
              </a:spcBef>
              <a:spcAft>
                <a:spcPts val="0"/>
              </a:spcAft>
              <a:buSzPts val="1200"/>
              <a:buChar char="●"/>
              <a:defRPr/>
            </a:lvl7pPr>
            <a:lvl8pPr marL="3657600" lvl="7" indent="-304800" algn="l" rtl="0">
              <a:lnSpc>
                <a:spcPct val="115000"/>
              </a:lnSpc>
              <a:spcBef>
                <a:spcPts val="0"/>
              </a:spcBef>
              <a:spcAft>
                <a:spcPts val="0"/>
              </a:spcAft>
              <a:buSzPts val="1200"/>
              <a:buChar char="○"/>
              <a:defRPr/>
            </a:lvl8pPr>
            <a:lvl9pPr marL="4114800" lvl="8" indent="-304800" algn="l" rtl="0">
              <a:lnSpc>
                <a:spcPct val="115000"/>
              </a:lnSpc>
              <a:spcBef>
                <a:spcPts val="0"/>
              </a:spcBef>
              <a:spcAft>
                <a:spcPts val="0"/>
              </a:spcAft>
              <a:buSzPts val="1200"/>
              <a:buChar char="■"/>
              <a:defRPr/>
            </a:lvl9pPr>
          </a:lstStyle>
          <a:p>
            <a:endParaRPr/>
          </a:p>
        </p:txBody>
      </p:sp>
      <p:pic>
        <p:nvPicPr>
          <p:cNvPr id="58" name="Google Shape;58;p8"/>
          <p:cNvPicPr preferRelativeResize="0"/>
          <p:nvPr/>
        </p:nvPicPr>
        <p:blipFill rotWithShape="1">
          <a:blip r:embed="rId2">
            <a:alphaModFix/>
          </a:blip>
          <a:srcRect/>
          <a:stretch/>
        </p:blipFill>
        <p:spPr>
          <a:xfrm rot="10800000">
            <a:off x="0" y="0"/>
            <a:ext cx="9144000" cy="5143500"/>
          </a:xfrm>
          <a:prstGeom prst="frame">
            <a:avLst>
              <a:gd name="adj1" fmla="val 6896"/>
            </a:avLst>
          </a:prstGeom>
          <a:noFill/>
          <a:ln>
            <a:noFill/>
          </a:ln>
        </p:spPr>
      </p:pic>
      <p:grpSp>
        <p:nvGrpSpPr>
          <p:cNvPr id="59" name="Google Shape;59;p8"/>
          <p:cNvGrpSpPr/>
          <p:nvPr/>
        </p:nvGrpSpPr>
        <p:grpSpPr>
          <a:xfrm>
            <a:off x="-2330721" y="210852"/>
            <a:ext cx="13594845" cy="8050368"/>
            <a:chOff x="-2330721" y="210852"/>
            <a:chExt cx="13594845" cy="8050368"/>
          </a:xfrm>
        </p:grpSpPr>
        <p:sp>
          <p:nvSpPr>
            <p:cNvPr id="60" name="Google Shape;60;p8"/>
            <p:cNvSpPr/>
            <p:nvPr/>
          </p:nvSpPr>
          <p:spPr>
            <a:xfrm rot="4096252">
              <a:off x="6929641" y="857757"/>
              <a:ext cx="3859737" cy="3638839"/>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61;p8"/>
            <p:cNvSpPr/>
            <p:nvPr/>
          </p:nvSpPr>
          <p:spPr>
            <a:xfrm rot="-5400000">
              <a:off x="-2441200" y="4510915"/>
              <a:ext cx="3860783" cy="3639826"/>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4" name="Google Shape;64;p9"/>
          <p:cNvSpPr txBox="1">
            <a:spLocks noGrp="1"/>
          </p:cNvSpPr>
          <p:nvPr>
            <p:ph type="body" idx="1"/>
          </p:nvPr>
        </p:nvSpPr>
        <p:spPr>
          <a:xfrm>
            <a:off x="713100" y="1152475"/>
            <a:ext cx="3858900" cy="3456000"/>
          </a:xfrm>
          <a:prstGeom prst="rect">
            <a:avLst/>
          </a:prstGeom>
          <a:noFill/>
          <a:ln>
            <a:noFill/>
          </a:ln>
        </p:spPr>
        <p:txBody>
          <a:bodyPr spcFirstLastPara="1" wrap="square" lIns="91425" tIns="91425" rIns="91425" bIns="91425" anchor="t" anchorCtr="0">
            <a:noAutofit/>
          </a:bodyPr>
          <a:lstStyle>
            <a:lvl1pPr marL="457200" lvl="0" indent="-304800" algn="l" rtl="0">
              <a:lnSpc>
                <a:spcPct val="100000"/>
              </a:lnSpc>
              <a:spcBef>
                <a:spcPts val="0"/>
              </a:spcBef>
              <a:spcAft>
                <a:spcPts val="0"/>
              </a:spcAft>
              <a:buClr>
                <a:schemeClr val="dk1"/>
              </a:buClr>
              <a:buSzPts val="1200"/>
              <a:buChar char="●"/>
              <a:defRPr>
                <a:solidFill>
                  <a:schemeClr val="dk1"/>
                </a:solidFill>
              </a:defRPr>
            </a:lvl1pPr>
            <a:lvl2pPr marL="914400" lvl="1" indent="-304800" algn="l" rtl="0">
              <a:lnSpc>
                <a:spcPct val="115000"/>
              </a:lnSpc>
              <a:spcBef>
                <a:spcPts val="0"/>
              </a:spcBef>
              <a:spcAft>
                <a:spcPts val="0"/>
              </a:spcAft>
              <a:buClr>
                <a:schemeClr val="dk1"/>
              </a:buClr>
              <a:buSzPts val="1200"/>
              <a:buChar char="○"/>
              <a:defRPr>
                <a:solidFill>
                  <a:schemeClr val="dk1"/>
                </a:solidFill>
              </a:defRPr>
            </a:lvl2pPr>
            <a:lvl3pPr marL="1371600" lvl="2" indent="-304800" algn="l" rtl="0">
              <a:lnSpc>
                <a:spcPct val="115000"/>
              </a:lnSpc>
              <a:spcBef>
                <a:spcPts val="1600"/>
              </a:spcBef>
              <a:spcAft>
                <a:spcPts val="0"/>
              </a:spcAft>
              <a:buClr>
                <a:schemeClr val="dk1"/>
              </a:buClr>
              <a:buSzPts val="1200"/>
              <a:buChar char="■"/>
              <a:defRPr>
                <a:solidFill>
                  <a:schemeClr val="dk1"/>
                </a:solidFill>
              </a:defRPr>
            </a:lvl3pPr>
            <a:lvl4pPr marL="1828800" lvl="3" indent="-304800" algn="l" rtl="0">
              <a:lnSpc>
                <a:spcPct val="115000"/>
              </a:lnSpc>
              <a:spcBef>
                <a:spcPts val="1600"/>
              </a:spcBef>
              <a:spcAft>
                <a:spcPts val="0"/>
              </a:spcAft>
              <a:buClr>
                <a:schemeClr val="dk1"/>
              </a:buClr>
              <a:buSzPts val="1200"/>
              <a:buChar char="●"/>
              <a:defRPr>
                <a:solidFill>
                  <a:schemeClr val="dk1"/>
                </a:solidFill>
              </a:defRPr>
            </a:lvl4pPr>
            <a:lvl5pPr marL="2286000" lvl="4" indent="-304800" algn="l" rtl="0">
              <a:lnSpc>
                <a:spcPct val="115000"/>
              </a:lnSpc>
              <a:spcBef>
                <a:spcPts val="1600"/>
              </a:spcBef>
              <a:spcAft>
                <a:spcPts val="0"/>
              </a:spcAft>
              <a:buClr>
                <a:schemeClr val="dk1"/>
              </a:buClr>
              <a:buSzPts val="1200"/>
              <a:buChar char="○"/>
              <a:defRPr>
                <a:solidFill>
                  <a:schemeClr val="dk1"/>
                </a:solidFill>
              </a:defRPr>
            </a:lvl5pPr>
            <a:lvl6pPr marL="2743200" lvl="5" indent="-304800" algn="l" rtl="0">
              <a:lnSpc>
                <a:spcPct val="115000"/>
              </a:lnSpc>
              <a:spcBef>
                <a:spcPts val="1600"/>
              </a:spcBef>
              <a:spcAft>
                <a:spcPts val="0"/>
              </a:spcAft>
              <a:buClr>
                <a:schemeClr val="dk1"/>
              </a:buClr>
              <a:buSzPts val="1200"/>
              <a:buChar char="■"/>
              <a:defRPr>
                <a:solidFill>
                  <a:schemeClr val="dk1"/>
                </a:solidFill>
              </a:defRPr>
            </a:lvl6pPr>
            <a:lvl7pPr marL="3200400" lvl="6" indent="-304800" algn="l" rtl="0">
              <a:lnSpc>
                <a:spcPct val="115000"/>
              </a:lnSpc>
              <a:spcBef>
                <a:spcPts val="1600"/>
              </a:spcBef>
              <a:spcAft>
                <a:spcPts val="0"/>
              </a:spcAft>
              <a:buClr>
                <a:schemeClr val="dk1"/>
              </a:buClr>
              <a:buSzPts val="1200"/>
              <a:buChar char="●"/>
              <a:defRPr>
                <a:solidFill>
                  <a:schemeClr val="dk1"/>
                </a:solidFill>
              </a:defRPr>
            </a:lvl7pPr>
            <a:lvl8pPr marL="3657600" lvl="7" indent="-304800" algn="l" rtl="0">
              <a:lnSpc>
                <a:spcPct val="115000"/>
              </a:lnSpc>
              <a:spcBef>
                <a:spcPts val="1600"/>
              </a:spcBef>
              <a:spcAft>
                <a:spcPts val="0"/>
              </a:spcAft>
              <a:buClr>
                <a:schemeClr val="dk1"/>
              </a:buClr>
              <a:buSzPts val="1200"/>
              <a:buChar char="○"/>
              <a:defRPr>
                <a:solidFill>
                  <a:schemeClr val="dk1"/>
                </a:solidFill>
              </a:defRPr>
            </a:lvl8pPr>
            <a:lvl9pPr marL="4114800" lvl="8" indent="-304800" algn="l" rtl="0">
              <a:lnSpc>
                <a:spcPct val="115000"/>
              </a:lnSpc>
              <a:spcBef>
                <a:spcPts val="1600"/>
              </a:spcBef>
              <a:spcAft>
                <a:spcPts val="1600"/>
              </a:spcAft>
              <a:buClr>
                <a:schemeClr val="dk1"/>
              </a:buClr>
              <a:buSzPts val="1200"/>
              <a:buChar char="■"/>
              <a:defRPr>
                <a:solidFill>
                  <a:schemeClr val="dk1"/>
                </a:solidFill>
              </a:defRPr>
            </a:lvl9pPr>
          </a:lstStyle>
          <a:p>
            <a:endParaRPr/>
          </a:p>
        </p:txBody>
      </p:sp>
      <p:sp>
        <p:nvSpPr>
          <p:cNvPr id="65" name="Google Shape;65;p9"/>
          <p:cNvSpPr txBox="1">
            <a:spLocks noGrp="1"/>
          </p:cNvSpPr>
          <p:nvPr>
            <p:ph type="body" idx="2"/>
          </p:nvPr>
        </p:nvSpPr>
        <p:spPr>
          <a:xfrm>
            <a:off x="4572000" y="1152475"/>
            <a:ext cx="3858900" cy="3456000"/>
          </a:xfrm>
          <a:prstGeom prst="rect">
            <a:avLst/>
          </a:prstGeom>
          <a:noFill/>
          <a:ln>
            <a:noFill/>
          </a:ln>
        </p:spPr>
        <p:txBody>
          <a:bodyPr spcFirstLastPara="1" wrap="square" lIns="91425" tIns="91425" rIns="91425" bIns="91425" anchor="t" anchorCtr="0">
            <a:noAutofit/>
          </a:bodyPr>
          <a:lstStyle>
            <a:lvl1pPr marL="457200" lvl="0" indent="-304800" algn="l" rtl="0">
              <a:lnSpc>
                <a:spcPct val="100000"/>
              </a:lnSpc>
              <a:spcBef>
                <a:spcPts val="0"/>
              </a:spcBef>
              <a:spcAft>
                <a:spcPts val="0"/>
              </a:spcAft>
              <a:buClr>
                <a:schemeClr val="dk1"/>
              </a:buClr>
              <a:buSzPts val="1200"/>
              <a:buChar char="●"/>
              <a:defRPr b="1">
                <a:solidFill>
                  <a:schemeClr val="dk1"/>
                </a:solidFill>
              </a:defRPr>
            </a:lvl1pPr>
            <a:lvl2pPr marL="914400" lvl="1" indent="-304800" algn="l" rtl="0">
              <a:lnSpc>
                <a:spcPct val="115000"/>
              </a:lnSpc>
              <a:spcBef>
                <a:spcPts val="0"/>
              </a:spcBef>
              <a:spcAft>
                <a:spcPts val="0"/>
              </a:spcAft>
              <a:buClr>
                <a:schemeClr val="dk1"/>
              </a:buClr>
              <a:buSzPts val="1200"/>
              <a:buChar char="○"/>
              <a:defRPr>
                <a:solidFill>
                  <a:schemeClr val="dk1"/>
                </a:solidFill>
              </a:defRPr>
            </a:lvl2pPr>
            <a:lvl3pPr marL="1371600" lvl="2" indent="-304800" algn="l" rtl="0">
              <a:lnSpc>
                <a:spcPct val="115000"/>
              </a:lnSpc>
              <a:spcBef>
                <a:spcPts val="1600"/>
              </a:spcBef>
              <a:spcAft>
                <a:spcPts val="0"/>
              </a:spcAft>
              <a:buClr>
                <a:schemeClr val="dk1"/>
              </a:buClr>
              <a:buSzPts val="1200"/>
              <a:buChar char="■"/>
              <a:defRPr>
                <a:solidFill>
                  <a:schemeClr val="dk1"/>
                </a:solidFill>
              </a:defRPr>
            </a:lvl3pPr>
            <a:lvl4pPr marL="1828800" lvl="3" indent="-304800" algn="l" rtl="0">
              <a:lnSpc>
                <a:spcPct val="115000"/>
              </a:lnSpc>
              <a:spcBef>
                <a:spcPts val="1600"/>
              </a:spcBef>
              <a:spcAft>
                <a:spcPts val="0"/>
              </a:spcAft>
              <a:buClr>
                <a:schemeClr val="dk1"/>
              </a:buClr>
              <a:buSzPts val="1200"/>
              <a:buChar char="●"/>
              <a:defRPr>
                <a:solidFill>
                  <a:schemeClr val="dk1"/>
                </a:solidFill>
              </a:defRPr>
            </a:lvl4pPr>
            <a:lvl5pPr marL="2286000" lvl="4" indent="-304800" algn="l" rtl="0">
              <a:lnSpc>
                <a:spcPct val="115000"/>
              </a:lnSpc>
              <a:spcBef>
                <a:spcPts val="1600"/>
              </a:spcBef>
              <a:spcAft>
                <a:spcPts val="0"/>
              </a:spcAft>
              <a:buClr>
                <a:schemeClr val="dk1"/>
              </a:buClr>
              <a:buSzPts val="1200"/>
              <a:buChar char="○"/>
              <a:defRPr>
                <a:solidFill>
                  <a:schemeClr val="dk1"/>
                </a:solidFill>
              </a:defRPr>
            </a:lvl5pPr>
            <a:lvl6pPr marL="2743200" lvl="5" indent="-304800" algn="l" rtl="0">
              <a:lnSpc>
                <a:spcPct val="115000"/>
              </a:lnSpc>
              <a:spcBef>
                <a:spcPts val="1600"/>
              </a:spcBef>
              <a:spcAft>
                <a:spcPts val="0"/>
              </a:spcAft>
              <a:buClr>
                <a:schemeClr val="dk1"/>
              </a:buClr>
              <a:buSzPts val="1200"/>
              <a:buChar char="■"/>
              <a:defRPr>
                <a:solidFill>
                  <a:schemeClr val="dk1"/>
                </a:solidFill>
              </a:defRPr>
            </a:lvl6pPr>
            <a:lvl7pPr marL="3200400" lvl="6" indent="-304800" algn="l" rtl="0">
              <a:lnSpc>
                <a:spcPct val="115000"/>
              </a:lnSpc>
              <a:spcBef>
                <a:spcPts val="1600"/>
              </a:spcBef>
              <a:spcAft>
                <a:spcPts val="0"/>
              </a:spcAft>
              <a:buClr>
                <a:schemeClr val="dk1"/>
              </a:buClr>
              <a:buSzPts val="1200"/>
              <a:buChar char="●"/>
              <a:defRPr>
                <a:solidFill>
                  <a:schemeClr val="dk1"/>
                </a:solidFill>
              </a:defRPr>
            </a:lvl7pPr>
            <a:lvl8pPr marL="3657600" lvl="7" indent="-304800" algn="l" rtl="0">
              <a:lnSpc>
                <a:spcPct val="115000"/>
              </a:lnSpc>
              <a:spcBef>
                <a:spcPts val="1600"/>
              </a:spcBef>
              <a:spcAft>
                <a:spcPts val="0"/>
              </a:spcAft>
              <a:buClr>
                <a:schemeClr val="dk1"/>
              </a:buClr>
              <a:buSzPts val="1200"/>
              <a:buChar char="○"/>
              <a:defRPr>
                <a:solidFill>
                  <a:schemeClr val="dk1"/>
                </a:solidFill>
              </a:defRPr>
            </a:lvl8pPr>
            <a:lvl9pPr marL="4114800" lvl="8" indent="-304800" algn="l" rtl="0">
              <a:lnSpc>
                <a:spcPct val="115000"/>
              </a:lnSpc>
              <a:spcBef>
                <a:spcPts val="1600"/>
              </a:spcBef>
              <a:spcAft>
                <a:spcPts val="1600"/>
              </a:spcAft>
              <a:buClr>
                <a:schemeClr val="dk1"/>
              </a:buClr>
              <a:buSzPts val="1200"/>
              <a:buChar char="■"/>
              <a:defRPr>
                <a:solidFill>
                  <a:schemeClr val="dk1"/>
                </a:solidFill>
              </a:defRPr>
            </a:lvl9pPr>
          </a:lstStyle>
          <a:p>
            <a:endParaRPr/>
          </a:p>
        </p:txBody>
      </p:sp>
      <p:pic>
        <p:nvPicPr>
          <p:cNvPr id="66" name="Google Shape;66;p9"/>
          <p:cNvPicPr preferRelativeResize="0"/>
          <p:nvPr/>
        </p:nvPicPr>
        <p:blipFill rotWithShape="1">
          <a:blip r:embed="rId2">
            <a:alphaModFix/>
          </a:blip>
          <a:srcRect/>
          <a:stretch/>
        </p:blipFill>
        <p:spPr>
          <a:xfrm rot="10800000">
            <a:off x="0" y="0"/>
            <a:ext cx="9144000" cy="5143500"/>
          </a:xfrm>
          <a:prstGeom prst="frame">
            <a:avLst>
              <a:gd name="adj1" fmla="val 6896"/>
            </a:avLst>
          </a:prstGeom>
          <a:noFill/>
          <a:ln>
            <a:noFill/>
          </a:ln>
        </p:spPr>
      </p:pic>
      <p:grpSp>
        <p:nvGrpSpPr>
          <p:cNvPr id="67" name="Google Shape;67;p9"/>
          <p:cNvGrpSpPr/>
          <p:nvPr/>
        </p:nvGrpSpPr>
        <p:grpSpPr>
          <a:xfrm flipH="1">
            <a:off x="-1268311" y="2283985"/>
            <a:ext cx="12594571" cy="6532876"/>
            <a:chOff x="-506311" y="2283985"/>
            <a:chExt cx="12594571" cy="6532876"/>
          </a:xfrm>
        </p:grpSpPr>
        <p:sp>
          <p:nvSpPr>
            <p:cNvPr id="68" name="Google Shape;68;p9"/>
            <p:cNvSpPr/>
            <p:nvPr/>
          </p:nvSpPr>
          <p:spPr>
            <a:xfrm rot="-3610240">
              <a:off x="7618547" y="3044019"/>
              <a:ext cx="3861056" cy="3640083"/>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69;p9"/>
            <p:cNvSpPr/>
            <p:nvPr/>
          </p:nvSpPr>
          <p:spPr>
            <a:xfrm rot="-3610240">
              <a:off x="102347" y="4416744"/>
              <a:ext cx="3861056" cy="3640083"/>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4572050" y="2581450"/>
            <a:ext cx="3570300" cy="981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600"/>
              <a:buNone/>
              <a:defRPr sz="50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72" name="Google Shape;72;p10"/>
          <p:cNvSpPr txBox="1">
            <a:spLocks noGrp="1"/>
          </p:cNvSpPr>
          <p:nvPr>
            <p:ph type="title" idx="2"/>
          </p:nvPr>
        </p:nvSpPr>
        <p:spPr>
          <a:xfrm>
            <a:off x="4572050" y="1580400"/>
            <a:ext cx="1117500" cy="94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6000"/>
              <a:buNone/>
              <a:defRPr sz="4800" b="1">
                <a:solidFill>
                  <a:schemeClr val="dk2"/>
                </a:solidFill>
              </a:defRPr>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3" name="Google Shape;73;p10"/>
          <p:cNvSpPr>
            <a:spLocks noGrp="1"/>
          </p:cNvSpPr>
          <p:nvPr>
            <p:ph type="pic" idx="3"/>
          </p:nvPr>
        </p:nvSpPr>
        <p:spPr>
          <a:xfrm>
            <a:off x="968775" y="1296300"/>
            <a:ext cx="2552100" cy="2551200"/>
          </a:xfrm>
          <a:prstGeom prst="ellipse">
            <a:avLst/>
          </a:prstGeom>
          <a:noFill/>
          <a:ln>
            <a:noFill/>
          </a:ln>
        </p:spPr>
      </p:sp>
      <p:pic>
        <p:nvPicPr>
          <p:cNvPr id="74" name="Google Shape;74;p10"/>
          <p:cNvPicPr preferRelativeResize="0"/>
          <p:nvPr/>
        </p:nvPicPr>
        <p:blipFill rotWithShape="1">
          <a:blip r:embed="rId2">
            <a:alphaModFix/>
          </a:blip>
          <a:srcRect/>
          <a:stretch/>
        </p:blipFill>
        <p:spPr>
          <a:xfrm rot="10800000">
            <a:off x="0" y="0"/>
            <a:ext cx="9144000" cy="5143500"/>
          </a:xfrm>
          <a:prstGeom prst="frame">
            <a:avLst>
              <a:gd name="adj1" fmla="val 6896"/>
            </a:avLst>
          </a:prstGeom>
          <a:noFill/>
          <a:ln>
            <a:noFill/>
          </a:ln>
        </p:spPr>
      </p:pic>
      <p:grpSp>
        <p:nvGrpSpPr>
          <p:cNvPr id="75" name="Google Shape;75;p10"/>
          <p:cNvGrpSpPr/>
          <p:nvPr/>
        </p:nvGrpSpPr>
        <p:grpSpPr>
          <a:xfrm>
            <a:off x="570626" y="-3448830"/>
            <a:ext cx="8417911" cy="11739370"/>
            <a:chOff x="570626" y="-3448830"/>
            <a:chExt cx="8417911" cy="11739370"/>
          </a:xfrm>
        </p:grpSpPr>
        <p:sp>
          <p:nvSpPr>
            <p:cNvPr id="76" name="Google Shape;76;p10"/>
            <p:cNvSpPr/>
            <p:nvPr/>
          </p:nvSpPr>
          <p:spPr>
            <a:xfrm rot="-3957511">
              <a:off x="4608895" y="3965501"/>
              <a:ext cx="3861467" cy="3640471"/>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77;p10"/>
            <p:cNvSpPr/>
            <p:nvPr/>
          </p:nvSpPr>
          <p:spPr>
            <a:xfrm rot="7777881">
              <a:off x="1273736" y="-2620520"/>
              <a:ext cx="3863959" cy="3642820"/>
            </a:xfrm>
            <a:custGeom>
              <a:avLst/>
              <a:gdLst/>
              <a:ahLst/>
              <a:cxnLst/>
              <a:rect l="l" t="t" r="r" b="b"/>
              <a:pathLst>
                <a:path w="2621924" h="2471868" extrusionOk="0">
                  <a:moveTo>
                    <a:pt x="0" y="786340"/>
                  </a:moveTo>
                  <a:cubicBezTo>
                    <a:pt x="135080" y="606932"/>
                    <a:pt x="314462" y="452724"/>
                    <a:pt x="514142" y="328672"/>
                  </a:cubicBezTo>
                  <a:cubicBezTo>
                    <a:pt x="746812" y="184139"/>
                    <a:pt x="993162" y="14444"/>
                    <a:pt x="1276051" y="621"/>
                  </a:cubicBezTo>
                  <a:cubicBezTo>
                    <a:pt x="1405773" y="-5711"/>
                    <a:pt x="1550956" y="35471"/>
                    <a:pt x="1606117" y="164894"/>
                  </a:cubicBezTo>
                  <a:cubicBezTo>
                    <a:pt x="1685646" y="351480"/>
                    <a:pt x="1496836" y="562330"/>
                    <a:pt x="1377048" y="684315"/>
                  </a:cubicBezTo>
                  <a:cubicBezTo>
                    <a:pt x="1244999" y="818770"/>
                    <a:pt x="1087580" y="940196"/>
                    <a:pt x="985451" y="1101126"/>
                  </a:cubicBezTo>
                  <a:cubicBezTo>
                    <a:pt x="927573" y="1192332"/>
                    <a:pt x="908159" y="1322509"/>
                    <a:pt x="972759" y="1415692"/>
                  </a:cubicBezTo>
                  <a:cubicBezTo>
                    <a:pt x="1000405" y="1455560"/>
                    <a:pt x="1041717" y="1484701"/>
                    <a:pt x="1086591" y="1503153"/>
                  </a:cubicBezTo>
                  <a:cubicBezTo>
                    <a:pt x="1139385" y="1524869"/>
                    <a:pt x="1197979" y="1533984"/>
                    <a:pt x="1254855" y="1534894"/>
                  </a:cubicBezTo>
                  <a:cubicBezTo>
                    <a:pt x="1533441" y="1539393"/>
                    <a:pt x="1772379" y="1385602"/>
                    <a:pt x="2024228" y="1290352"/>
                  </a:cubicBezTo>
                  <a:cubicBezTo>
                    <a:pt x="2184118" y="1229886"/>
                    <a:pt x="2508840" y="1137536"/>
                    <a:pt x="2602725" y="1351065"/>
                  </a:cubicBezTo>
                  <a:cubicBezTo>
                    <a:pt x="2650447" y="1459617"/>
                    <a:pt x="2600345" y="1593045"/>
                    <a:pt x="2548955" y="1690948"/>
                  </a:cubicBezTo>
                  <a:cubicBezTo>
                    <a:pt x="2390392" y="1993056"/>
                    <a:pt x="2124524" y="2237859"/>
                    <a:pt x="1881789" y="2471868"/>
                  </a:cubicBezTo>
                </a:path>
              </a:pathLst>
            </a:custGeom>
            <a:noFill/>
            <a:ln w="152400" cap="rnd"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hyperlink" Target="https://www.ibm.com/topics/naive-bayes#:~:text=Na%C3%AFve%20Bayes%20is%20part%20of,important%20to%20differentiate%20between%20classes" TargetMode="External"/><Relationship Id="rId3" Type="http://schemas.openxmlformats.org/officeDocument/2006/relationships/hyperlink" Target="https://en.wikipedia.org/wiki/Email_spam" TargetMode="External"/><Relationship Id="rId7" Type="http://schemas.openxmlformats.org/officeDocument/2006/relationships/hyperlink" Target="https://www.analyticsvidhya.com/blog/2018/03/introduction-k-neighbours-algorithm-clustering/#:~:text=The%20K%2DNearest%20Neighbors%20(KNN)%20algorithm%20is%20a%20popular,training%20dataset%20as%20a%20reference"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s://www.kaggle.com/datasets/somesh24/spambase?resource=download" TargetMode="External"/><Relationship Id="rId5" Type="http://schemas.openxmlformats.org/officeDocument/2006/relationships/hyperlink" Target="https://scikit-learn.org/stable/modules/generated/sklearn.linear_model.LogisticRegression.html" TargetMode="External"/><Relationship Id="rId4" Type="http://schemas.openxmlformats.org/officeDocument/2006/relationships/hyperlink" Target="https://en.wikipedia.org/wiki/History_of_email_spam" TargetMode="External"/><Relationship Id="rId9" Type="http://schemas.openxmlformats.org/officeDocument/2006/relationships/hyperlink" Target="https://www.geeksforgeeks.org/principal-component-analysis-pc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somesh24/spambase?resource=download"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3"/>
          <p:cNvSpPr txBox="1">
            <a:spLocks noGrp="1"/>
          </p:cNvSpPr>
          <p:nvPr>
            <p:ph type="ctrTitle" idx="4294967295"/>
          </p:nvPr>
        </p:nvSpPr>
        <p:spPr>
          <a:xfrm>
            <a:off x="600093" y="1178416"/>
            <a:ext cx="4340400" cy="20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dirty="0"/>
              <a:t>Spam Email Classification</a:t>
            </a:r>
            <a:endParaRPr sz="6700" dirty="0"/>
          </a:p>
        </p:txBody>
      </p:sp>
      <p:sp>
        <p:nvSpPr>
          <p:cNvPr id="160" name="Google Shape;160;p23"/>
          <p:cNvSpPr txBox="1">
            <a:spLocks noGrp="1"/>
          </p:cNvSpPr>
          <p:nvPr>
            <p:ph type="subTitle" idx="4294967295"/>
          </p:nvPr>
        </p:nvSpPr>
        <p:spPr>
          <a:xfrm>
            <a:off x="600093" y="3319197"/>
            <a:ext cx="2055193" cy="897204"/>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1018"/>
              <a:buNone/>
            </a:pPr>
            <a:r>
              <a:rPr lang="en" sz="2800" dirty="0"/>
              <a:t>Niranjana Kulkarni</a:t>
            </a:r>
            <a:endParaRPr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Look at Our Dataset</a:t>
            </a:r>
            <a:endParaRPr/>
          </a:p>
        </p:txBody>
      </p:sp>
      <p:sp>
        <p:nvSpPr>
          <p:cNvPr id="236" name="Google Shape;236;p32"/>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see the first five entries of our data set as follows:</a:t>
            </a:r>
            <a:endParaRPr/>
          </a:p>
        </p:txBody>
      </p:sp>
      <p:pic>
        <p:nvPicPr>
          <p:cNvPr id="237" name="Google Shape;237;p32"/>
          <p:cNvPicPr preferRelativeResize="0"/>
          <p:nvPr/>
        </p:nvPicPr>
        <p:blipFill rotWithShape="1">
          <a:blip r:embed="rId3">
            <a:alphaModFix/>
          </a:blip>
          <a:srcRect t="4370"/>
          <a:stretch/>
        </p:blipFill>
        <p:spPr>
          <a:xfrm>
            <a:off x="387700" y="2013475"/>
            <a:ext cx="8368602" cy="117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Checking our Data</a:t>
            </a:r>
            <a:endParaRPr/>
          </a:p>
        </p:txBody>
      </p:sp>
      <p:sp>
        <p:nvSpPr>
          <p:cNvPr id="243" name="Google Shape;243;p33"/>
          <p:cNvSpPr txBox="1">
            <a:spLocks noGrp="1"/>
          </p:cNvSpPr>
          <p:nvPr>
            <p:ph type="body" idx="1"/>
          </p:nvPr>
        </p:nvSpPr>
        <p:spPr>
          <a:xfrm>
            <a:off x="720000" y="1093925"/>
            <a:ext cx="77040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No null/NA values in our dataset</a:t>
            </a:r>
            <a:endParaRPr sz="1900"/>
          </a:p>
          <a:p>
            <a:pPr marL="457200" lvl="0" indent="-349250" algn="l" rtl="0">
              <a:spcBef>
                <a:spcPts val="0"/>
              </a:spcBef>
              <a:spcAft>
                <a:spcPts val="0"/>
              </a:spcAft>
              <a:buSzPts val="1900"/>
              <a:buChar char="●"/>
            </a:pPr>
            <a:r>
              <a:rPr lang="en" sz="1900"/>
              <a:t>Looked at descriptive statistics</a:t>
            </a:r>
            <a:endParaRPr sz="1900"/>
          </a:p>
          <a:p>
            <a:pPr marL="457200" lvl="0" indent="-349250" algn="l" rtl="0">
              <a:spcBef>
                <a:spcPts val="0"/>
              </a:spcBef>
              <a:spcAft>
                <a:spcPts val="0"/>
              </a:spcAft>
              <a:buSzPts val="1900"/>
              <a:buChar char="●"/>
            </a:pPr>
            <a:r>
              <a:rPr lang="en" sz="1900"/>
              <a:t>Our data is sparse: </a:t>
            </a:r>
            <a:r>
              <a:rPr lang="en" sz="1900" b="1"/>
              <a:t>77.12%</a:t>
            </a:r>
            <a:r>
              <a:rPr lang="en" sz="1900"/>
              <a:t> of our data is just zeros.</a:t>
            </a:r>
            <a:endParaRPr sz="1900"/>
          </a:p>
        </p:txBody>
      </p:sp>
      <p:pic>
        <p:nvPicPr>
          <p:cNvPr id="244" name="Google Shape;244;p33"/>
          <p:cNvPicPr preferRelativeResize="0"/>
          <p:nvPr/>
        </p:nvPicPr>
        <p:blipFill>
          <a:blip r:embed="rId3">
            <a:alphaModFix/>
          </a:blip>
          <a:stretch>
            <a:fillRect/>
          </a:stretch>
        </p:blipFill>
        <p:spPr>
          <a:xfrm>
            <a:off x="1959625" y="2064450"/>
            <a:ext cx="4965226" cy="2661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4"/>
          <p:cNvSpPr txBox="1">
            <a:spLocks noGrp="1"/>
          </p:cNvSpPr>
          <p:nvPr>
            <p:ph type="title"/>
          </p:nvPr>
        </p:nvSpPr>
        <p:spPr>
          <a:xfrm>
            <a:off x="720000" y="521225"/>
            <a:ext cx="3712800" cy="90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 Map (original data)</a:t>
            </a:r>
            <a:endParaRPr/>
          </a:p>
        </p:txBody>
      </p:sp>
      <p:pic>
        <p:nvPicPr>
          <p:cNvPr id="250" name="Google Shape;250;p34"/>
          <p:cNvPicPr preferRelativeResize="0"/>
          <p:nvPr/>
        </p:nvPicPr>
        <p:blipFill rotWithShape="1">
          <a:blip r:embed="rId3">
            <a:alphaModFix/>
          </a:blip>
          <a:srcRect t="1224"/>
          <a:stretch/>
        </p:blipFill>
        <p:spPr>
          <a:xfrm>
            <a:off x="361450" y="1424525"/>
            <a:ext cx="3952676" cy="3287025"/>
          </a:xfrm>
          <a:prstGeom prst="rect">
            <a:avLst/>
          </a:prstGeom>
          <a:noFill/>
          <a:ln>
            <a:noFill/>
          </a:ln>
        </p:spPr>
      </p:pic>
      <p:pic>
        <p:nvPicPr>
          <p:cNvPr id="251" name="Google Shape;251;p34"/>
          <p:cNvPicPr preferRelativeResize="0"/>
          <p:nvPr/>
        </p:nvPicPr>
        <p:blipFill>
          <a:blip r:embed="rId4">
            <a:alphaModFix/>
          </a:blip>
          <a:stretch>
            <a:fillRect/>
          </a:stretch>
        </p:blipFill>
        <p:spPr>
          <a:xfrm>
            <a:off x="4432754" y="356475"/>
            <a:ext cx="4344420" cy="44340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523300" y="441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Proportion of target variable</a:t>
            </a:r>
            <a:endParaRPr/>
          </a:p>
        </p:txBody>
      </p:sp>
      <p:pic>
        <p:nvPicPr>
          <p:cNvPr id="257" name="Google Shape;257;p35"/>
          <p:cNvPicPr preferRelativeResize="0"/>
          <p:nvPr/>
        </p:nvPicPr>
        <p:blipFill>
          <a:blip r:embed="rId3">
            <a:alphaModFix/>
          </a:blip>
          <a:stretch>
            <a:fillRect/>
          </a:stretch>
        </p:blipFill>
        <p:spPr>
          <a:xfrm>
            <a:off x="2276663" y="1203098"/>
            <a:ext cx="4590674" cy="3443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6"/>
          <p:cNvPicPr preferRelativeResize="0"/>
          <p:nvPr/>
        </p:nvPicPr>
        <p:blipFill rotWithShape="1">
          <a:blip r:embed="rId3">
            <a:alphaModFix/>
          </a:blip>
          <a:srcRect t="3091"/>
          <a:stretch/>
        </p:blipFill>
        <p:spPr>
          <a:xfrm>
            <a:off x="3576550" y="888550"/>
            <a:ext cx="4993024" cy="3629000"/>
          </a:xfrm>
          <a:prstGeom prst="rect">
            <a:avLst/>
          </a:prstGeom>
          <a:noFill/>
          <a:ln>
            <a:noFill/>
          </a:ln>
        </p:spPr>
      </p:pic>
      <p:sp>
        <p:nvSpPr>
          <p:cNvPr id="263" name="Google Shape;263;p36"/>
          <p:cNvSpPr txBox="1">
            <a:spLocks noGrp="1"/>
          </p:cNvSpPr>
          <p:nvPr>
            <p:ph type="title"/>
          </p:nvPr>
        </p:nvSpPr>
        <p:spPr>
          <a:xfrm>
            <a:off x="454000" y="529800"/>
            <a:ext cx="349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 Phrases </a:t>
            </a:r>
            <a:endParaRPr/>
          </a:p>
          <a:p>
            <a:pPr marL="0" lvl="0" indent="0" algn="l" rtl="0">
              <a:spcBef>
                <a:spcPts val="0"/>
              </a:spcBef>
              <a:spcAft>
                <a:spcPts val="0"/>
              </a:spcAft>
              <a:buNone/>
            </a:pPr>
            <a:r>
              <a:rPr lang="en"/>
              <a:t>in non-Spam emails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7"/>
          <p:cNvPicPr preferRelativeResize="0"/>
          <p:nvPr/>
        </p:nvPicPr>
        <p:blipFill rotWithShape="1">
          <a:blip r:embed="rId3">
            <a:alphaModFix/>
          </a:blip>
          <a:srcRect t="2723"/>
          <a:stretch/>
        </p:blipFill>
        <p:spPr>
          <a:xfrm>
            <a:off x="3576550" y="874850"/>
            <a:ext cx="4993024" cy="3642701"/>
          </a:xfrm>
          <a:prstGeom prst="rect">
            <a:avLst/>
          </a:prstGeom>
          <a:noFill/>
          <a:ln>
            <a:noFill/>
          </a:ln>
        </p:spPr>
      </p:pic>
      <p:sp>
        <p:nvSpPr>
          <p:cNvPr id="269" name="Google Shape;269;p37"/>
          <p:cNvSpPr txBox="1">
            <a:spLocks noGrp="1"/>
          </p:cNvSpPr>
          <p:nvPr>
            <p:ph type="title"/>
          </p:nvPr>
        </p:nvSpPr>
        <p:spPr>
          <a:xfrm>
            <a:off x="454000" y="5298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 Phrases </a:t>
            </a:r>
            <a:endParaRPr/>
          </a:p>
          <a:p>
            <a:pPr marL="0" lvl="0" indent="0" algn="l" rtl="0">
              <a:spcBef>
                <a:spcPts val="0"/>
              </a:spcBef>
              <a:spcAft>
                <a:spcPts val="0"/>
              </a:spcAft>
              <a:buNone/>
            </a:pPr>
            <a:r>
              <a:rPr lang="en"/>
              <a:t>in Spam emails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1450800" y="1307100"/>
            <a:ext cx="62424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Preparation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a:t>
            </a:r>
            <a:endParaRPr/>
          </a:p>
        </p:txBody>
      </p:sp>
      <p:pic>
        <p:nvPicPr>
          <p:cNvPr id="280" name="Google Shape;280;p39"/>
          <p:cNvPicPr preferRelativeResize="0"/>
          <p:nvPr/>
        </p:nvPicPr>
        <p:blipFill>
          <a:blip r:embed="rId3">
            <a:alphaModFix/>
          </a:blip>
          <a:stretch>
            <a:fillRect/>
          </a:stretch>
        </p:blipFill>
        <p:spPr>
          <a:xfrm>
            <a:off x="535137" y="1071199"/>
            <a:ext cx="4005779" cy="3551076"/>
          </a:xfrm>
          <a:prstGeom prst="rect">
            <a:avLst/>
          </a:prstGeom>
          <a:noFill/>
          <a:ln>
            <a:noFill/>
          </a:ln>
        </p:spPr>
      </p:pic>
      <p:pic>
        <p:nvPicPr>
          <p:cNvPr id="281" name="Google Shape;281;p39"/>
          <p:cNvPicPr preferRelativeResize="0"/>
          <p:nvPr/>
        </p:nvPicPr>
        <p:blipFill>
          <a:blip r:embed="rId4">
            <a:alphaModFix/>
          </a:blip>
          <a:stretch>
            <a:fillRect/>
          </a:stretch>
        </p:blipFill>
        <p:spPr>
          <a:xfrm>
            <a:off x="4756627" y="1124225"/>
            <a:ext cx="3892779" cy="34450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a:t>
            </a:r>
            <a:endParaRPr/>
          </a:p>
        </p:txBody>
      </p:sp>
      <p:sp>
        <p:nvSpPr>
          <p:cNvPr id="287" name="Google Shape;287;p40"/>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The original data set had many variables that are zero-inflated and right-skewed</a:t>
            </a:r>
            <a:endParaRPr sz="2100"/>
          </a:p>
          <a:p>
            <a:pPr marL="914400" lvl="1" indent="-361950" algn="l" rtl="0">
              <a:spcBef>
                <a:spcPts val="0"/>
              </a:spcBef>
              <a:spcAft>
                <a:spcPts val="0"/>
              </a:spcAft>
              <a:buSzPts val="2100"/>
              <a:buChar char="○"/>
            </a:pPr>
            <a:r>
              <a:rPr lang="en" sz="2100"/>
              <a:t>Multicollinearity</a:t>
            </a:r>
            <a:endParaRPr sz="2100"/>
          </a:p>
          <a:p>
            <a:pPr marL="0" lvl="0" indent="0" algn="l" rtl="0">
              <a:spcBef>
                <a:spcPts val="0"/>
              </a:spcBef>
              <a:spcAft>
                <a:spcPts val="0"/>
              </a:spcAft>
              <a:buNone/>
            </a:pPr>
            <a:endParaRPr sz="2100"/>
          </a:p>
          <a:p>
            <a:pPr marL="457200" lvl="0" indent="-361950" algn="l" rtl="0">
              <a:spcBef>
                <a:spcPts val="0"/>
              </a:spcBef>
              <a:spcAft>
                <a:spcPts val="0"/>
              </a:spcAft>
              <a:buSzPts val="2100"/>
              <a:buChar char="●"/>
            </a:pPr>
            <a:r>
              <a:rPr lang="en" sz="2100"/>
              <a:t>Converted the original data set to a data set with binary variables</a:t>
            </a:r>
            <a:endParaRPr sz="2100"/>
          </a:p>
          <a:p>
            <a:pPr marL="0" lvl="0" indent="0" algn="l" rtl="0">
              <a:spcBef>
                <a:spcPts val="0"/>
              </a:spcBef>
              <a:spcAft>
                <a:spcPts val="0"/>
              </a:spcAft>
              <a:buNone/>
            </a:pPr>
            <a:endParaRPr sz="2100"/>
          </a:p>
          <a:p>
            <a:pPr marL="457200" lvl="0" indent="-361950" algn="l" rtl="0">
              <a:spcBef>
                <a:spcPts val="0"/>
              </a:spcBef>
              <a:spcAft>
                <a:spcPts val="0"/>
              </a:spcAft>
              <a:buSzPts val="2100"/>
              <a:buChar char="●"/>
            </a:pPr>
            <a:r>
              <a:rPr lang="en" sz="2100"/>
              <a:t>Then, transformations were performed on our data sets</a:t>
            </a:r>
            <a:endParaRPr sz="2100"/>
          </a:p>
          <a:p>
            <a:pPr marL="914400" lvl="1" indent="-349250" algn="l" rtl="0">
              <a:spcBef>
                <a:spcPts val="0"/>
              </a:spcBef>
              <a:spcAft>
                <a:spcPts val="0"/>
              </a:spcAft>
              <a:buSzPts val="1900"/>
              <a:buChar char="○"/>
            </a:pPr>
            <a:r>
              <a:rPr lang="en" sz="1900"/>
              <a:t>Yeo-Johnson</a:t>
            </a:r>
            <a:endParaRPr sz="1900"/>
          </a:p>
          <a:p>
            <a:pPr marL="914400" lvl="1" indent="-349250" algn="l" rtl="0">
              <a:spcBef>
                <a:spcPts val="0"/>
              </a:spcBef>
              <a:spcAft>
                <a:spcPts val="0"/>
              </a:spcAft>
              <a:buSzPts val="1900"/>
              <a:buChar char="○"/>
            </a:pPr>
            <a:r>
              <a:rPr lang="en" sz="1900"/>
              <a:t>Center and Scaling</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a New Dataset</a:t>
            </a:r>
            <a:endParaRPr/>
          </a:p>
        </p:txBody>
      </p:sp>
      <p:sp>
        <p:nvSpPr>
          <p:cNvPr id="293" name="Google Shape;293;p41"/>
          <p:cNvSpPr txBox="1">
            <a:spLocks noGrp="1"/>
          </p:cNvSpPr>
          <p:nvPr>
            <p:ph type="body" idx="1"/>
          </p:nvPr>
        </p:nvSpPr>
        <p:spPr>
          <a:xfrm>
            <a:off x="720000" y="1862100"/>
            <a:ext cx="5363100" cy="1419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“Word” Frequencies become 0 or 1</a:t>
            </a:r>
            <a:endParaRPr sz="1600"/>
          </a:p>
          <a:p>
            <a:pPr marL="914400" lvl="1" indent="-330200" algn="l" rtl="0">
              <a:spcBef>
                <a:spcPts val="0"/>
              </a:spcBef>
              <a:spcAft>
                <a:spcPts val="0"/>
              </a:spcAft>
              <a:buSzPts val="1600"/>
              <a:buChar char="○"/>
            </a:pPr>
            <a:r>
              <a:rPr lang="en" sz="1600"/>
              <a:t>Ex: the word “all”</a:t>
            </a:r>
            <a:endParaRPr sz="1600"/>
          </a:p>
          <a:p>
            <a:pPr marL="457200" lvl="0" indent="-330200" algn="l" rtl="0">
              <a:spcBef>
                <a:spcPts val="0"/>
              </a:spcBef>
              <a:spcAft>
                <a:spcPts val="0"/>
              </a:spcAft>
              <a:buSzPts val="1600"/>
              <a:buChar char="●"/>
            </a:pPr>
            <a:r>
              <a:rPr lang="en" sz="1600"/>
              <a:t>Character Frequency become 0 or 1</a:t>
            </a:r>
            <a:endParaRPr sz="1600"/>
          </a:p>
          <a:p>
            <a:pPr marL="914400" lvl="1" indent="-330200" algn="l" rtl="0">
              <a:spcBef>
                <a:spcPts val="0"/>
              </a:spcBef>
              <a:spcAft>
                <a:spcPts val="0"/>
              </a:spcAft>
              <a:buSzPts val="1600"/>
              <a:buChar char="○"/>
            </a:pPr>
            <a:r>
              <a:rPr lang="en" sz="1600"/>
              <a:t>Ex: the character “.5B”</a:t>
            </a:r>
            <a:endParaRPr sz="1600"/>
          </a:p>
          <a:p>
            <a:pPr marL="457200" lvl="0" indent="-330200" algn="l" rtl="0">
              <a:spcBef>
                <a:spcPts val="0"/>
              </a:spcBef>
              <a:spcAft>
                <a:spcPts val="0"/>
              </a:spcAft>
              <a:buSzPts val="1600"/>
              <a:buChar char="●"/>
            </a:pPr>
            <a:r>
              <a:rPr lang="en" sz="1600"/>
              <a:t>Length Variables </a:t>
            </a:r>
            <a:r>
              <a:rPr lang="en" sz="1600">
                <a:highlight>
                  <a:schemeClr val="lt1"/>
                </a:highlight>
              </a:rPr>
              <a:t>stay the same</a:t>
            </a:r>
            <a:endParaRPr sz="1600">
              <a:highlight>
                <a:schemeClr val="lt1"/>
              </a:highlight>
            </a:endParaRPr>
          </a:p>
          <a:p>
            <a:pPr marL="0" lvl="0" indent="0" algn="l" rtl="0">
              <a:spcBef>
                <a:spcPts val="0"/>
              </a:spcBef>
              <a:spcAft>
                <a:spcPts val="0"/>
              </a:spcAft>
              <a:buNone/>
            </a:pPr>
            <a:endParaRPr sz="1600">
              <a:highlight>
                <a:schemeClr val="lt1"/>
              </a:highlight>
            </a:endParaRPr>
          </a:p>
        </p:txBody>
      </p:sp>
      <p:grpSp>
        <p:nvGrpSpPr>
          <p:cNvPr id="294" name="Google Shape;294;p41"/>
          <p:cNvGrpSpPr/>
          <p:nvPr/>
        </p:nvGrpSpPr>
        <p:grpSpPr>
          <a:xfrm>
            <a:off x="5547179" y="1497191"/>
            <a:ext cx="2763064" cy="2149117"/>
            <a:chOff x="7929578" y="4284365"/>
            <a:chExt cx="395266" cy="351312"/>
          </a:xfrm>
        </p:grpSpPr>
        <p:sp>
          <p:nvSpPr>
            <p:cNvPr id="295" name="Google Shape;295;p41"/>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1"/>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1"/>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1"/>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280750" y="972163"/>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Agenda</a:t>
            </a:r>
            <a:endParaRPr/>
          </a:p>
        </p:txBody>
      </p:sp>
      <p:sp>
        <p:nvSpPr>
          <p:cNvPr id="167" name="Google Shape;167;p24"/>
          <p:cNvSpPr txBox="1">
            <a:spLocks noGrp="1"/>
          </p:cNvSpPr>
          <p:nvPr>
            <p:ph type="body" idx="2"/>
          </p:nvPr>
        </p:nvSpPr>
        <p:spPr>
          <a:xfrm>
            <a:off x="5008525" y="140575"/>
            <a:ext cx="3775500" cy="4603500"/>
          </a:xfrm>
          <a:prstGeom prst="rect">
            <a:avLst/>
          </a:prstGeom>
        </p:spPr>
        <p:txBody>
          <a:bodyPr spcFirstLastPara="1" wrap="square" lIns="91425" tIns="91425" rIns="91425" bIns="91425" anchor="ctr" anchorCtr="0">
            <a:noAutofit/>
          </a:bodyPr>
          <a:lstStyle/>
          <a:p>
            <a:pPr marL="457200" lvl="0" indent="-330200" algn="l" rtl="0">
              <a:lnSpc>
                <a:spcPct val="100000"/>
              </a:lnSpc>
              <a:spcBef>
                <a:spcPts val="0"/>
              </a:spcBef>
              <a:spcAft>
                <a:spcPts val="0"/>
              </a:spcAft>
              <a:buClr>
                <a:schemeClr val="lt1"/>
              </a:buClr>
              <a:buSzPts val="1600"/>
              <a:buChar char="●"/>
            </a:pPr>
            <a:r>
              <a:rPr lang="en" sz="1600">
                <a:solidFill>
                  <a:schemeClr val="lt1"/>
                </a:solidFill>
              </a:rPr>
              <a:t>Problem Introduction</a:t>
            </a:r>
            <a:endParaRPr sz="1600">
              <a:solidFill>
                <a:schemeClr val="lt1"/>
              </a:solidFill>
            </a:endParaRPr>
          </a:p>
          <a:p>
            <a:pPr marL="0" lvl="0" indent="0" algn="l" rtl="0">
              <a:lnSpc>
                <a:spcPct val="100000"/>
              </a:lnSpc>
              <a:spcBef>
                <a:spcPts val="0"/>
              </a:spcBef>
              <a:spcAft>
                <a:spcPts val="0"/>
              </a:spcAft>
              <a:buNone/>
            </a:pPr>
            <a:endParaRPr sz="1600">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a:solidFill>
                  <a:schemeClr val="lt1"/>
                </a:solidFill>
              </a:rPr>
              <a:t>Data Description</a:t>
            </a:r>
            <a:endParaRPr sz="1600">
              <a:solidFill>
                <a:schemeClr val="lt1"/>
              </a:solidFill>
            </a:endParaRPr>
          </a:p>
          <a:p>
            <a:pPr marL="457200" lvl="0" indent="0" algn="l" rtl="0">
              <a:lnSpc>
                <a:spcPct val="100000"/>
              </a:lnSpc>
              <a:spcBef>
                <a:spcPts val="0"/>
              </a:spcBef>
              <a:spcAft>
                <a:spcPts val="0"/>
              </a:spcAft>
              <a:buNone/>
            </a:pPr>
            <a:endParaRPr sz="1600">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a:solidFill>
                  <a:schemeClr val="lt1"/>
                </a:solidFill>
              </a:rPr>
              <a:t>Data Preparation</a:t>
            </a:r>
            <a:endParaRPr sz="1600">
              <a:solidFill>
                <a:schemeClr val="lt1"/>
              </a:solidFill>
            </a:endParaRPr>
          </a:p>
          <a:p>
            <a:pPr marL="0" lvl="0" indent="0" algn="l" rtl="0">
              <a:lnSpc>
                <a:spcPct val="100000"/>
              </a:lnSpc>
              <a:spcBef>
                <a:spcPts val="0"/>
              </a:spcBef>
              <a:spcAft>
                <a:spcPts val="0"/>
              </a:spcAft>
              <a:buNone/>
            </a:pPr>
            <a:endParaRPr sz="1600">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a:solidFill>
                  <a:schemeClr val="lt1"/>
                </a:solidFill>
              </a:rPr>
              <a:t>Models/Methodology</a:t>
            </a:r>
            <a:endParaRPr sz="1600">
              <a:solidFill>
                <a:schemeClr val="lt1"/>
              </a:solidFill>
            </a:endParaRPr>
          </a:p>
          <a:p>
            <a:pPr marL="0" lvl="0" indent="0" algn="l" rtl="0">
              <a:lnSpc>
                <a:spcPct val="100000"/>
              </a:lnSpc>
              <a:spcBef>
                <a:spcPts val="0"/>
              </a:spcBef>
              <a:spcAft>
                <a:spcPts val="0"/>
              </a:spcAft>
              <a:buNone/>
            </a:pPr>
            <a:endParaRPr sz="1600">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a:solidFill>
                  <a:schemeClr val="lt1"/>
                </a:solidFill>
              </a:rPr>
              <a:t>Results</a:t>
            </a:r>
            <a:endParaRPr sz="1600">
              <a:solidFill>
                <a:schemeClr val="lt1"/>
              </a:solidFill>
            </a:endParaRPr>
          </a:p>
          <a:p>
            <a:pPr marL="0" lvl="0" indent="0" algn="l" rtl="0">
              <a:lnSpc>
                <a:spcPct val="100000"/>
              </a:lnSpc>
              <a:spcBef>
                <a:spcPts val="0"/>
              </a:spcBef>
              <a:spcAft>
                <a:spcPts val="0"/>
              </a:spcAft>
              <a:buNone/>
            </a:pPr>
            <a:endParaRPr sz="1600">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a:solidFill>
                  <a:schemeClr val="lt1"/>
                </a:solidFill>
              </a:rPr>
              <a:t>Conclusion</a:t>
            </a:r>
            <a:endParaRPr sz="1600">
              <a:solidFill>
                <a:schemeClr val="lt1"/>
              </a:solidFill>
            </a:endParaRPr>
          </a:p>
        </p:txBody>
      </p:sp>
      <p:grpSp>
        <p:nvGrpSpPr>
          <p:cNvPr id="168" name="Google Shape;168;p24"/>
          <p:cNvGrpSpPr/>
          <p:nvPr/>
        </p:nvGrpSpPr>
        <p:grpSpPr>
          <a:xfrm>
            <a:off x="1700167" y="2788087"/>
            <a:ext cx="1206361" cy="1383256"/>
            <a:chOff x="1333682" y="3344330"/>
            <a:chExt cx="271214" cy="383088"/>
          </a:xfrm>
        </p:grpSpPr>
        <p:sp>
          <p:nvSpPr>
            <p:cNvPr id="169" name="Google Shape;169;p24"/>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4"/>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4"/>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4"/>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4"/>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4"/>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4"/>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4"/>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4"/>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4"/>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4"/>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Changed Dataset</a:t>
            </a:r>
            <a:endParaRPr/>
          </a:p>
        </p:txBody>
      </p:sp>
      <p:sp>
        <p:nvSpPr>
          <p:cNvPr id="304" name="Google Shape;304;p42"/>
          <p:cNvSpPr txBox="1">
            <a:spLocks noGrp="1"/>
          </p:cNvSpPr>
          <p:nvPr>
            <p:ph type="body" idx="1"/>
          </p:nvPr>
        </p:nvSpPr>
        <p:spPr>
          <a:xfrm>
            <a:off x="720000" y="1093925"/>
            <a:ext cx="7704000" cy="3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see the first five entries of our old data set as follows: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05" name="Google Shape;305;p42"/>
          <p:cNvPicPr preferRelativeResize="0"/>
          <p:nvPr/>
        </p:nvPicPr>
        <p:blipFill>
          <a:blip r:embed="rId3">
            <a:alphaModFix/>
          </a:blip>
          <a:stretch>
            <a:fillRect/>
          </a:stretch>
        </p:blipFill>
        <p:spPr>
          <a:xfrm>
            <a:off x="387688" y="1452700"/>
            <a:ext cx="8368624" cy="1223450"/>
          </a:xfrm>
          <a:prstGeom prst="rect">
            <a:avLst/>
          </a:prstGeom>
          <a:noFill/>
          <a:ln>
            <a:noFill/>
          </a:ln>
        </p:spPr>
      </p:pic>
      <p:sp>
        <p:nvSpPr>
          <p:cNvPr id="306" name="Google Shape;306;p42"/>
          <p:cNvSpPr/>
          <p:nvPr/>
        </p:nvSpPr>
        <p:spPr>
          <a:xfrm>
            <a:off x="530400" y="1492550"/>
            <a:ext cx="6285000" cy="10758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307" name="Google Shape;307;p42"/>
          <p:cNvPicPr preferRelativeResize="0"/>
          <p:nvPr/>
        </p:nvPicPr>
        <p:blipFill>
          <a:blip r:embed="rId4">
            <a:alphaModFix/>
          </a:blip>
          <a:stretch>
            <a:fillRect/>
          </a:stretch>
        </p:blipFill>
        <p:spPr>
          <a:xfrm>
            <a:off x="387700" y="3214400"/>
            <a:ext cx="8368601" cy="1238400"/>
          </a:xfrm>
          <a:prstGeom prst="rect">
            <a:avLst/>
          </a:prstGeom>
          <a:noFill/>
          <a:ln>
            <a:noFill/>
          </a:ln>
        </p:spPr>
      </p:pic>
      <p:sp>
        <p:nvSpPr>
          <p:cNvPr id="308" name="Google Shape;308;p42"/>
          <p:cNvSpPr/>
          <p:nvPr/>
        </p:nvSpPr>
        <p:spPr>
          <a:xfrm>
            <a:off x="530400" y="3245150"/>
            <a:ext cx="6364800" cy="1075800"/>
          </a:xfrm>
          <a:prstGeom prst="roundRect">
            <a:avLst>
              <a:gd name="adj" fmla="val 16667"/>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9" name="Google Shape;309;p42"/>
          <p:cNvSpPr/>
          <p:nvPr/>
        </p:nvSpPr>
        <p:spPr>
          <a:xfrm rot="5400000">
            <a:off x="1572339" y="2397299"/>
            <a:ext cx="436023" cy="988149"/>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2"/>
          <p:cNvSpPr/>
          <p:nvPr/>
        </p:nvSpPr>
        <p:spPr>
          <a:xfrm rot="5400000">
            <a:off x="5337439" y="2397299"/>
            <a:ext cx="436023" cy="988149"/>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2"/>
          <p:cNvSpPr txBox="1"/>
          <p:nvPr/>
        </p:nvSpPr>
        <p:spPr>
          <a:xfrm>
            <a:off x="2447325" y="2694425"/>
            <a:ext cx="23073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BINARY SUBSTITUTION</a:t>
            </a:r>
            <a:endParaRPr sz="1200">
              <a:solidFill>
                <a:schemeClr val="dk1"/>
              </a:solidFill>
              <a:latin typeface="DM Sans"/>
              <a:ea typeface="DM Sans"/>
              <a:cs typeface="DM Sans"/>
              <a:sym typeface="DM Sans"/>
            </a:endParaRPr>
          </a:p>
        </p:txBody>
      </p:sp>
      <p:sp>
        <p:nvSpPr>
          <p:cNvPr id="312" name="Google Shape;312;p42"/>
          <p:cNvSpPr/>
          <p:nvPr/>
        </p:nvSpPr>
        <p:spPr>
          <a:xfrm>
            <a:off x="2764125" y="2798350"/>
            <a:ext cx="1643400" cy="191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a:spLocks noGrp="1"/>
          </p:cNvSpPr>
          <p:nvPr>
            <p:ph type="title"/>
          </p:nvPr>
        </p:nvSpPr>
        <p:spPr>
          <a:xfrm>
            <a:off x="1865400" y="1307100"/>
            <a:ext cx="54132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4"/>
          <p:cNvSpPr txBox="1">
            <a:spLocks noGrp="1"/>
          </p:cNvSpPr>
          <p:nvPr>
            <p:ph type="title"/>
          </p:nvPr>
        </p:nvSpPr>
        <p:spPr>
          <a:xfrm>
            <a:off x="265500" y="159032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Models Created</a:t>
            </a:r>
            <a:endParaRPr/>
          </a:p>
        </p:txBody>
      </p:sp>
      <p:sp>
        <p:nvSpPr>
          <p:cNvPr id="323" name="Google Shape;323;p44"/>
          <p:cNvSpPr txBox="1">
            <a:spLocks noGrp="1"/>
          </p:cNvSpPr>
          <p:nvPr>
            <p:ph type="body" idx="2"/>
          </p:nvPr>
        </p:nvSpPr>
        <p:spPr>
          <a:xfrm>
            <a:off x="4913775" y="1137475"/>
            <a:ext cx="3837000" cy="2388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
                <a:solidFill>
                  <a:schemeClr val="lt1"/>
                </a:solidFill>
              </a:rPr>
              <a:t>Stepwise Linear Regression</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04800" algn="l" rtl="0">
              <a:spcBef>
                <a:spcPts val="0"/>
              </a:spcBef>
              <a:spcAft>
                <a:spcPts val="0"/>
              </a:spcAft>
              <a:buClr>
                <a:schemeClr val="lt1"/>
              </a:buClr>
              <a:buSzPts val="1200"/>
              <a:buChar char="●"/>
            </a:pPr>
            <a:r>
              <a:rPr lang="en">
                <a:solidFill>
                  <a:schemeClr val="lt1"/>
                </a:solidFill>
              </a:rPr>
              <a:t>PCA with Logistic Regression</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04800" algn="l" rtl="0">
              <a:spcBef>
                <a:spcPts val="0"/>
              </a:spcBef>
              <a:spcAft>
                <a:spcPts val="0"/>
              </a:spcAft>
              <a:buClr>
                <a:schemeClr val="lt1"/>
              </a:buClr>
              <a:buSzPts val="1200"/>
              <a:buChar char="●"/>
            </a:pPr>
            <a:r>
              <a:rPr lang="en">
                <a:solidFill>
                  <a:schemeClr val="lt1"/>
                </a:solidFill>
              </a:rPr>
              <a:t>Logistic Regression</a:t>
            </a:r>
            <a:endParaRPr>
              <a:solidFill>
                <a:schemeClr val="lt1"/>
              </a:solidFill>
            </a:endParaRPr>
          </a:p>
          <a:p>
            <a:pPr marL="0" lvl="0" indent="0" algn="l" rtl="0">
              <a:spcBef>
                <a:spcPts val="0"/>
              </a:spcBef>
              <a:spcAft>
                <a:spcPts val="0"/>
              </a:spcAft>
              <a:buNone/>
            </a:pPr>
            <a:endParaRPr>
              <a:solidFill>
                <a:schemeClr val="lt1"/>
              </a:solidFill>
            </a:endParaRPr>
          </a:p>
          <a:p>
            <a:pPr marL="457200" lvl="0" indent="-304800" algn="l" rtl="0">
              <a:spcBef>
                <a:spcPts val="0"/>
              </a:spcBef>
              <a:spcAft>
                <a:spcPts val="0"/>
              </a:spcAft>
              <a:buClr>
                <a:schemeClr val="lt1"/>
              </a:buClr>
              <a:buSzPts val="1200"/>
              <a:buChar char="●"/>
            </a:pPr>
            <a:r>
              <a:rPr lang="en">
                <a:solidFill>
                  <a:schemeClr val="lt1"/>
                </a:solidFill>
              </a:rPr>
              <a:t>Elastic Net Logistic Regression</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04800" algn="l" rtl="0">
              <a:spcBef>
                <a:spcPts val="0"/>
              </a:spcBef>
              <a:spcAft>
                <a:spcPts val="0"/>
              </a:spcAft>
              <a:buClr>
                <a:schemeClr val="lt1"/>
              </a:buClr>
              <a:buSzPts val="1200"/>
              <a:buChar char="●"/>
            </a:pPr>
            <a:r>
              <a:rPr lang="en">
                <a:solidFill>
                  <a:schemeClr val="lt1"/>
                </a:solidFill>
              </a:rPr>
              <a:t>Naive Bayesian</a:t>
            </a:r>
            <a:endParaRPr>
              <a:solidFill>
                <a:schemeClr val="lt1"/>
              </a:solidFill>
            </a:endParaRPr>
          </a:p>
          <a:p>
            <a:pPr marL="0" lvl="0" indent="0" algn="l" rtl="0">
              <a:spcBef>
                <a:spcPts val="0"/>
              </a:spcBef>
              <a:spcAft>
                <a:spcPts val="0"/>
              </a:spcAft>
              <a:buNone/>
            </a:pPr>
            <a:endParaRPr>
              <a:solidFill>
                <a:schemeClr val="lt1"/>
              </a:solidFill>
            </a:endParaRPr>
          </a:p>
          <a:p>
            <a:pPr marL="457200" lvl="0" indent="-304800" algn="l" rtl="0">
              <a:spcBef>
                <a:spcPts val="0"/>
              </a:spcBef>
              <a:spcAft>
                <a:spcPts val="0"/>
              </a:spcAft>
              <a:buClr>
                <a:schemeClr val="lt1"/>
              </a:buClr>
              <a:buSzPts val="1200"/>
              <a:buChar char="●"/>
            </a:pPr>
            <a:r>
              <a:rPr lang="en">
                <a:solidFill>
                  <a:schemeClr val="lt1"/>
                </a:solidFill>
              </a:rPr>
              <a:t>KNN</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Stepwise Linear Regression</a:t>
            </a:r>
            <a:endParaRPr/>
          </a:p>
        </p:txBody>
      </p:sp>
      <p:sp>
        <p:nvSpPr>
          <p:cNvPr id="329" name="Google Shape;329;p45"/>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Iteratively adds and removes the predictors based on their significance to the overall model</a:t>
            </a:r>
            <a:endParaRPr sz="1800"/>
          </a:p>
          <a:p>
            <a:pPr marL="457200" lvl="0" indent="-342900" algn="l" rtl="0">
              <a:spcBef>
                <a:spcPts val="0"/>
              </a:spcBef>
              <a:spcAft>
                <a:spcPts val="0"/>
              </a:spcAft>
              <a:buSzPts val="1800"/>
              <a:buChar char="●"/>
            </a:pPr>
            <a:r>
              <a:rPr lang="en" sz="1800"/>
              <a:t>Determines how dependent the variables are and cuts down on number of features</a:t>
            </a:r>
            <a:endParaRPr sz="1800"/>
          </a:p>
          <a:p>
            <a:pPr marL="457200" lvl="0" indent="-342900" algn="l" rtl="0">
              <a:spcBef>
                <a:spcPts val="0"/>
              </a:spcBef>
              <a:spcAft>
                <a:spcPts val="0"/>
              </a:spcAft>
              <a:buSzPts val="1800"/>
              <a:buChar char="●"/>
            </a:pPr>
            <a:r>
              <a:rPr lang="en" sz="1800"/>
              <a:t>Requires high computing power and has inherent bias</a:t>
            </a:r>
            <a:endParaRPr sz="1800"/>
          </a:p>
          <a:p>
            <a:pPr marL="457200" lvl="0" indent="-342900" algn="l" rtl="0">
              <a:spcBef>
                <a:spcPts val="0"/>
              </a:spcBef>
              <a:spcAft>
                <a:spcPts val="0"/>
              </a:spcAft>
              <a:buSzPts val="1800"/>
              <a:buChar char="●"/>
            </a:pPr>
            <a:r>
              <a:rPr lang="en" sz="1800"/>
              <a:t>Potential of overfitting</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Stepwise Linear Regression (Original data)</a:t>
            </a:r>
            <a:endParaRPr/>
          </a:p>
        </p:txBody>
      </p:sp>
      <p:sp>
        <p:nvSpPr>
          <p:cNvPr id="335" name="Google Shape;335;p46"/>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A stepwise linear regression(both directions) resulted in a model with an AIC of -10264</a:t>
            </a:r>
            <a:endParaRPr/>
          </a:p>
          <a:p>
            <a:pPr marL="457200" lvl="0" indent="-304800" algn="l" rtl="0">
              <a:spcBef>
                <a:spcPts val="0"/>
              </a:spcBef>
              <a:spcAft>
                <a:spcPts val="0"/>
              </a:spcAft>
              <a:buSzPts val="1200"/>
              <a:buChar char="●"/>
            </a:pPr>
            <a:r>
              <a:rPr lang="en"/>
              <a:t>46 predictors were kept</a:t>
            </a:r>
            <a:endParaRPr/>
          </a:p>
          <a:p>
            <a:pPr marL="457200" lvl="0" indent="-304800" algn="l" rtl="0">
              <a:spcBef>
                <a:spcPts val="0"/>
              </a:spcBef>
              <a:spcAft>
                <a:spcPts val="0"/>
              </a:spcAft>
              <a:buSzPts val="1200"/>
              <a:buChar char="●"/>
            </a:pPr>
            <a:r>
              <a:rPr lang="en"/>
              <a:t>Adjusted R-squared value is 0.5547</a:t>
            </a:r>
            <a:endParaRPr/>
          </a:p>
          <a:p>
            <a:pPr marL="457200" lvl="0" indent="-304800" algn="l" rtl="0">
              <a:spcBef>
                <a:spcPts val="0"/>
              </a:spcBef>
              <a:spcAft>
                <a:spcPts val="0"/>
              </a:spcAft>
              <a:buSzPts val="1200"/>
              <a:buChar char="●"/>
            </a:pPr>
            <a:r>
              <a:rPr lang="en"/>
              <a:t>Model utility test yielded a p-value of near 0</a:t>
            </a:r>
            <a:endParaRPr/>
          </a:p>
        </p:txBody>
      </p:sp>
      <p:pic>
        <p:nvPicPr>
          <p:cNvPr id="336" name="Google Shape;336;p46"/>
          <p:cNvPicPr preferRelativeResize="0"/>
          <p:nvPr/>
        </p:nvPicPr>
        <p:blipFill>
          <a:blip r:embed="rId3">
            <a:alphaModFix/>
          </a:blip>
          <a:stretch>
            <a:fillRect/>
          </a:stretch>
        </p:blipFill>
        <p:spPr>
          <a:xfrm>
            <a:off x="1213287" y="2077150"/>
            <a:ext cx="2958126" cy="2491720"/>
          </a:xfrm>
          <a:prstGeom prst="rect">
            <a:avLst/>
          </a:prstGeom>
          <a:noFill/>
          <a:ln>
            <a:noFill/>
          </a:ln>
        </p:spPr>
      </p:pic>
      <p:pic>
        <p:nvPicPr>
          <p:cNvPr id="337" name="Google Shape;337;p46"/>
          <p:cNvPicPr preferRelativeResize="0"/>
          <p:nvPr/>
        </p:nvPicPr>
        <p:blipFill>
          <a:blip r:embed="rId4">
            <a:alphaModFix/>
          </a:blip>
          <a:stretch>
            <a:fillRect/>
          </a:stretch>
        </p:blipFill>
        <p:spPr>
          <a:xfrm>
            <a:off x="4972587" y="2131200"/>
            <a:ext cx="2958125" cy="25182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title"/>
          </p:nvPr>
        </p:nvSpPr>
        <p:spPr>
          <a:xfrm>
            <a:off x="4571975" y="1095000"/>
            <a:ext cx="3852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Principal Component Analysis </a:t>
            </a:r>
            <a:endParaRPr/>
          </a:p>
        </p:txBody>
      </p:sp>
      <p:sp>
        <p:nvSpPr>
          <p:cNvPr id="343" name="Google Shape;343;p47"/>
          <p:cNvSpPr txBox="1">
            <a:spLocks noGrp="1"/>
          </p:cNvSpPr>
          <p:nvPr>
            <p:ph type="body" idx="1"/>
          </p:nvPr>
        </p:nvSpPr>
        <p:spPr>
          <a:xfrm>
            <a:off x="4571975" y="1667700"/>
            <a:ext cx="3852000" cy="2380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Principal Component Analysis is used for high dimensional analysis for dealing with sparse matrices</a:t>
            </a:r>
            <a:endParaRPr sz="1500"/>
          </a:p>
          <a:p>
            <a:pPr marL="457200" lvl="0" indent="-323850" algn="l" rtl="0">
              <a:spcBef>
                <a:spcPts val="0"/>
              </a:spcBef>
              <a:spcAft>
                <a:spcPts val="0"/>
              </a:spcAft>
              <a:buSzPts val="1500"/>
              <a:buChar char="●"/>
            </a:pPr>
            <a:r>
              <a:rPr lang="en" sz="1500"/>
              <a:t>PCA creates “components” which are a linear combination of variables in the data set </a:t>
            </a:r>
            <a:endParaRPr sz="1500"/>
          </a:p>
          <a:p>
            <a:pPr marL="457200" lvl="0" indent="-323850" algn="l" rtl="0">
              <a:spcBef>
                <a:spcPts val="0"/>
              </a:spcBef>
              <a:spcAft>
                <a:spcPts val="0"/>
              </a:spcAft>
              <a:buSzPts val="1500"/>
              <a:buChar char="●"/>
            </a:pPr>
            <a:r>
              <a:rPr lang="en" sz="1500"/>
              <a:t>Using these components we can make future analysis simpler</a:t>
            </a:r>
            <a:endParaRPr sz="1500"/>
          </a:p>
        </p:txBody>
      </p:sp>
      <p:sp>
        <p:nvSpPr>
          <p:cNvPr id="344" name="Google Shape;344;p47"/>
          <p:cNvSpPr>
            <a:spLocks noGrp="1"/>
          </p:cNvSpPr>
          <p:nvPr>
            <p:ph type="pic" idx="2"/>
          </p:nvPr>
        </p:nvSpPr>
        <p:spPr>
          <a:xfrm>
            <a:off x="1149325" y="1043675"/>
            <a:ext cx="2420100" cy="3056100"/>
          </a:xfrm>
          <a:prstGeom prst="rect">
            <a:avLst/>
          </a:prstGeom>
        </p:spPr>
      </p:sp>
      <p:pic>
        <p:nvPicPr>
          <p:cNvPr id="345" name="Google Shape;345;p47"/>
          <p:cNvPicPr preferRelativeResize="0"/>
          <p:nvPr/>
        </p:nvPicPr>
        <p:blipFill>
          <a:blip r:embed="rId3">
            <a:alphaModFix/>
          </a:blip>
          <a:stretch>
            <a:fillRect/>
          </a:stretch>
        </p:blipFill>
        <p:spPr>
          <a:xfrm>
            <a:off x="895349" y="1002751"/>
            <a:ext cx="3356050" cy="3375276"/>
          </a:xfrm>
          <a:prstGeom prst="rect">
            <a:avLst/>
          </a:prstGeom>
          <a:noFill/>
          <a:ln>
            <a:noFill/>
          </a:ln>
        </p:spPr>
      </p:pic>
      <p:sp>
        <p:nvSpPr>
          <p:cNvPr id="346" name="Google Shape;346;p47"/>
          <p:cNvSpPr txBox="1"/>
          <p:nvPr/>
        </p:nvSpPr>
        <p:spPr>
          <a:xfrm>
            <a:off x="1092650" y="4324875"/>
            <a:ext cx="2196900" cy="1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(Not our data set!)</a:t>
            </a:r>
            <a:endParaRPr sz="12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Scree\Elbow Plot (Original Data with YJ)</a:t>
            </a:r>
            <a:endParaRPr/>
          </a:p>
        </p:txBody>
      </p:sp>
      <p:pic>
        <p:nvPicPr>
          <p:cNvPr id="352" name="Google Shape;352;p48"/>
          <p:cNvPicPr preferRelativeResize="0"/>
          <p:nvPr/>
        </p:nvPicPr>
        <p:blipFill>
          <a:blip r:embed="rId3">
            <a:alphaModFix/>
          </a:blip>
          <a:stretch>
            <a:fillRect/>
          </a:stretch>
        </p:blipFill>
        <p:spPr>
          <a:xfrm>
            <a:off x="414806" y="1093925"/>
            <a:ext cx="4646525" cy="3671325"/>
          </a:xfrm>
          <a:prstGeom prst="rect">
            <a:avLst/>
          </a:prstGeom>
          <a:noFill/>
          <a:ln>
            <a:noFill/>
          </a:ln>
        </p:spPr>
      </p:pic>
      <p:sp>
        <p:nvSpPr>
          <p:cNvPr id="353" name="Google Shape;353;p48"/>
          <p:cNvSpPr/>
          <p:nvPr/>
        </p:nvSpPr>
        <p:spPr>
          <a:xfrm>
            <a:off x="1180400" y="3536325"/>
            <a:ext cx="298800" cy="3015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54" name="Google Shape;354;p48"/>
          <p:cNvSpPr txBox="1">
            <a:spLocks noGrp="1"/>
          </p:cNvSpPr>
          <p:nvPr>
            <p:ph type="body" idx="1"/>
          </p:nvPr>
        </p:nvSpPr>
        <p:spPr>
          <a:xfrm>
            <a:off x="5404475" y="1563450"/>
            <a:ext cx="2914800" cy="20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A Scree Plot is a tool we use in order to determine how many components to use to encompass more of the dataset’s variance.</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We will use 4 PCA components.</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However, we will still keep 2 PCA components in mind.</a:t>
            </a:r>
            <a:endParaRPr/>
          </a:p>
        </p:txBody>
      </p:sp>
      <p:sp>
        <p:nvSpPr>
          <p:cNvPr id="355" name="Google Shape;355;p48"/>
          <p:cNvSpPr/>
          <p:nvPr/>
        </p:nvSpPr>
        <p:spPr>
          <a:xfrm>
            <a:off x="1071125" y="2048050"/>
            <a:ext cx="251100" cy="2721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457225" y="51511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PCA with Logistic Regression Accuracy (YJ)</a:t>
            </a:r>
            <a:endParaRPr/>
          </a:p>
        </p:txBody>
      </p:sp>
      <p:sp>
        <p:nvSpPr>
          <p:cNvPr id="361" name="Google Shape;361;p49"/>
          <p:cNvSpPr txBox="1">
            <a:spLocks noGrp="1"/>
          </p:cNvSpPr>
          <p:nvPr>
            <p:ph type="subTitle" idx="3"/>
          </p:nvPr>
        </p:nvSpPr>
        <p:spPr>
          <a:xfrm>
            <a:off x="457225" y="1087825"/>
            <a:ext cx="46227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Logistic Regression with 2 Components</a:t>
            </a:r>
            <a:endParaRPr/>
          </a:p>
        </p:txBody>
      </p:sp>
      <p:sp>
        <p:nvSpPr>
          <p:cNvPr id="362" name="Google Shape;362;p49"/>
          <p:cNvSpPr txBox="1">
            <a:spLocks noGrp="1"/>
          </p:cNvSpPr>
          <p:nvPr>
            <p:ph type="subTitle" idx="4"/>
          </p:nvPr>
        </p:nvSpPr>
        <p:spPr>
          <a:xfrm>
            <a:off x="457250" y="2771350"/>
            <a:ext cx="46227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Logistic Regression with 4 Components</a:t>
            </a:r>
            <a:endParaRPr/>
          </a:p>
        </p:txBody>
      </p:sp>
      <p:pic>
        <p:nvPicPr>
          <p:cNvPr id="363" name="Google Shape;363;p49"/>
          <p:cNvPicPr preferRelativeResize="0"/>
          <p:nvPr/>
        </p:nvPicPr>
        <p:blipFill rotWithShape="1">
          <a:blip r:embed="rId3">
            <a:alphaModFix/>
          </a:blip>
          <a:srcRect t="19322"/>
          <a:stretch/>
        </p:blipFill>
        <p:spPr>
          <a:xfrm>
            <a:off x="720041" y="1598273"/>
            <a:ext cx="3851950" cy="1326613"/>
          </a:xfrm>
          <a:prstGeom prst="rect">
            <a:avLst/>
          </a:prstGeom>
          <a:noFill/>
          <a:ln>
            <a:noFill/>
          </a:ln>
        </p:spPr>
      </p:pic>
      <p:graphicFrame>
        <p:nvGraphicFramePr>
          <p:cNvPr id="364" name="Google Shape;364;p49"/>
          <p:cNvGraphicFramePr/>
          <p:nvPr/>
        </p:nvGraphicFramePr>
        <p:xfrm>
          <a:off x="5932675" y="1709875"/>
          <a:ext cx="1878075" cy="1005750"/>
        </p:xfrm>
        <a:graphic>
          <a:graphicData uri="http://schemas.openxmlformats.org/drawingml/2006/table">
            <a:tbl>
              <a:tblPr>
                <a:noFill/>
                <a:tableStyleId>{DC9EA4A6-437B-4179-B6CF-B04C94BB9AB6}</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tblGrid>
              <a:tr h="325500">
                <a:tc>
                  <a:txBody>
                    <a:bodyPr/>
                    <a:lstStyle/>
                    <a:p>
                      <a:pPr marL="0" marR="0" lvl="0" indent="0" algn="ctr" rtl="0">
                        <a:lnSpc>
                          <a:spcPct val="100000"/>
                        </a:lnSpc>
                        <a:spcBef>
                          <a:spcPts val="0"/>
                        </a:spcBef>
                        <a:spcAft>
                          <a:spcPts val="0"/>
                        </a:spcAft>
                        <a:buClr>
                          <a:srgbClr val="000000"/>
                        </a:buClr>
                        <a:buSzPts val="200"/>
                        <a:buFont typeface="Arial"/>
                        <a:buNone/>
                      </a:pPr>
                      <a:endParaRPr sz="1000" u="none" strike="noStrike" cap="none">
                        <a:latin typeface="Roboto"/>
                        <a:ea typeface="Roboto"/>
                        <a:cs typeface="Roboto"/>
                        <a:sym typeface="Robo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latin typeface="Roboto"/>
                          <a:ea typeface="Roboto"/>
                          <a:cs typeface="Roboto"/>
                          <a:sym typeface="Roboto"/>
                        </a:rPr>
                        <a:t>458</a:t>
                      </a:r>
                      <a:endParaRPr sz="1000" b="1">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37</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49</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298</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bl>
          </a:graphicData>
        </a:graphic>
      </p:graphicFrame>
      <p:graphicFrame>
        <p:nvGraphicFramePr>
          <p:cNvPr id="365" name="Google Shape;365;p49"/>
          <p:cNvGraphicFramePr/>
          <p:nvPr/>
        </p:nvGraphicFramePr>
        <p:xfrm>
          <a:off x="5932675" y="3386275"/>
          <a:ext cx="1878075" cy="1005750"/>
        </p:xfrm>
        <a:graphic>
          <a:graphicData uri="http://schemas.openxmlformats.org/drawingml/2006/table">
            <a:tbl>
              <a:tblPr>
                <a:noFill/>
                <a:tableStyleId>{DC9EA4A6-437B-4179-B6CF-B04C94BB9AB6}</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tblGrid>
              <a:tr h="325500">
                <a:tc>
                  <a:txBody>
                    <a:bodyPr/>
                    <a:lstStyle/>
                    <a:p>
                      <a:pPr marL="0" marR="0" lvl="0" indent="0" algn="ctr" rtl="0">
                        <a:lnSpc>
                          <a:spcPct val="100000"/>
                        </a:lnSpc>
                        <a:spcBef>
                          <a:spcPts val="0"/>
                        </a:spcBef>
                        <a:spcAft>
                          <a:spcPts val="0"/>
                        </a:spcAft>
                        <a:buClr>
                          <a:srgbClr val="000000"/>
                        </a:buClr>
                        <a:buSzPts val="200"/>
                        <a:buFont typeface="Arial"/>
                        <a:buNone/>
                      </a:pPr>
                      <a:endParaRPr sz="1000" u="none" strike="noStrike" cap="none">
                        <a:latin typeface="Roboto"/>
                        <a:ea typeface="Roboto"/>
                        <a:cs typeface="Roboto"/>
                        <a:sym typeface="Robo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solidFill>
                            <a:srgbClr val="212121"/>
                          </a:solidFill>
                          <a:latin typeface="Roboto"/>
                          <a:ea typeface="Roboto"/>
                          <a:cs typeface="Roboto"/>
                          <a:sym typeface="Roboto"/>
                        </a:rPr>
                        <a:t>463</a:t>
                      </a:r>
                      <a:endParaRPr sz="1000" b="1">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32</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34</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313</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bl>
          </a:graphicData>
        </a:graphic>
      </p:graphicFrame>
      <p:sp>
        <p:nvSpPr>
          <p:cNvPr id="366" name="Google Shape;366;p49"/>
          <p:cNvSpPr txBox="1"/>
          <p:nvPr/>
        </p:nvSpPr>
        <p:spPr>
          <a:xfrm>
            <a:off x="5932700" y="1321300"/>
            <a:ext cx="18444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pilogue"/>
                <a:ea typeface="Epilogue"/>
                <a:cs typeface="Epilogue"/>
                <a:sym typeface="Epilogue"/>
              </a:rPr>
              <a:t>Confusion Matrix (2)</a:t>
            </a:r>
            <a:endParaRPr sz="1300">
              <a:solidFill>
                <a:schemeClr val="dk1"/>
              </a:solidFill>
              <a:latin typeface="Epilogue"/>
              <a:ea typeface="Epilogue"/>
              <a:cs typeface="Epilogue"/>
              <a:sym typeface="Epilogue"/>
            </a:endParaRPr>
          </a:p>
        </p:txBody>
      </p:sp>
      <p:sp>
        <p:nvSpPr>
          <p:cNvPr id="367" name="Google Shape;367;p49"/>
          <p:cNvSpPr txBox="1"/>
          <p:nvPr/>
        </p:nvSpPr>
        <p:spPr>
          <a:xfrm>
            <a:off x="5932700" y="2997700"/>
            <a:ext cx="18444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pilogue"/>
                <a:ea typeface="Epilogue"/>
                <a:cs typeface="Epilogue"/>
                <a:sym typeface="Epilogue"/>
              </a:rPr>
              <a:t>Confusion Matrix (4)</a:t>
            </a:r>
            <a:endParaRPr sz="1200">
              <a:solidFill>
                <a:schemeClr val="dk1"/>
              </a:solidFill>
              <a:latin typeface="Epilogue"/>
              <a:ea typeface="Epilogue"/>
              <a:cs typeface="Epilogue"/>
              <a:sym typeface="Epilogue"/>
            </a:endParaRPr>
          </a:p>
        </p:txBody>
      </p:sp>
      <p:cxnSp>
        <p:nvCxnSpPr>
          <p:cNvPr id="368" name="Google Shape;368;p49"/>
          <p:cNvCxnSpPr/>
          <p:nvPr/>
        </p:nvCxnSpPr>
        <p:spPr>
          <a:xfrm rot="10800000">
            <a:off x="5210625" y="1209325"/>
            <a:ext cx="39000" cy="3353100"/>
          </a:xfrm>
          <a:prstGeom prst="straightConnector1">
            <a:avLst/>
          </a:prstGeom>
          <a:noFill/>
          <a:ln w="28575" cap="flat" cmpd="sng">
            <a:solidFill>
              <a:schemeClr val="dk2"/>
            </a:solidFill>
            <a:prstDash val="solid"/>
            <a:round/>
            <a:headEnd type="none" w="med" len="med"/>
            <a:tailEnd type="none" w="med" len="med"/>
          </a:ln>
        </p:spPr>
      </p:cxnSp>
      <p:pic>
        <p:nvPicPr>
          <p:cNvPr id="369" name="Google Shape;369;p49"/>
          <p:cNvPicPr preferRelativeResize="0"/>
          <p:nvPr/>
        </p:nvPicPr>
        <p:blipFill rotWithShape="1">
          <a:blip r:embed="rId4">
            <a:alphaModFix/>
          </a:blip>
          <a:srcRect t="19367"/>
          <a:stretch/>
        </p:blipFill>
        <p:spPr>
          <a:xfrm>
            <a:off x="720041" y="3301761"/>
            <a:ext cx="3851950" cy="1326625"/>
          </a:xfrm>
          <a:prstGeom prst="rect">
            <a:avLst/>
          </a:prstGeom>
          <a:noFill/>
          <a:ln>
            <a:noFill/>
          </a:ln>
        </p:spPr>
      </p:pic>
      <p:sp>
        <p:nvSpPr>
          <p:cNvPr id="370" name="Google Shape;370;p49"/>
          <p:cNvSpPr/>
          <p:nvPr/>
        </p:nvSpPr>
        <p:spPr>
          <a:xfrm>
            <a:off x="1013300" y="4101050"/>
            <a:ext cx="2849100" cy="1746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71" name="Google Shape;371;p49"/>
          <p:cNvSpPr/>
          <p:nvPr/>
        </p:nvSpPr>
        <p:spPr>
          <a:xfrm>
            <a:off x="971425" y="2397275"/>
            <a:ext cx="2849100" cy="1746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Training vs. Testing Plots</a:t>
            </a:r>
            <a:endParaRPr/>
          </a:p>
        </p:txBody>
      </p:sp>
      <p:pic>
        <p:nvPicPr>
          <p:cNvPr id="377" name="Google Shape;377;p50"/>
          <p:cNvPicPr preferRelativeResize="0"/>
          <p:nvPr/>
        </p:nvPicPr>
        <p:blipFill>
          <a:blip r:embed="rId3">
            <a:alphaModFix/>
          </a:blip>
          <a:stretch>
            <a:fillRect/>
          </a:stretch>
        </p:blipFill>
        <p:spPr>
          <a:xfrm>
            <a:off x="351025" y="1552539"/>
            <a:ext cx="4039275" cy="3254673"/>
          </a:xfrm>
          <a:prstGeom prst="rect">
            <a:avLst/>
          </a:prstGeom>
          <a:noFill/>
          <a:ln>
            <a:noFill/>
          </a:ln>
        </p:spPr>
      </p:pic>
      <p:pic>
        <p:nvPicPr>
          <p:cNvPr id="378" name="Google Shape;378;p50"/>
          <p:cNvPicPr preferRelativeResize="0"/>
          <p:nvPr/>
        </p:nvPicPr>
        <p:blipFill>
          <a:blip r:embed="rId4">
            <a:alphaModFix/>
          </a:blip>
          <a:stretch>
            <a:fillRect/>
          </a:stretch>
        </p:blipFill>
        <p:spPr>
          <a:xfrm>
            <a:off x="4734858" y="1509713"/>
            <a:ext cx="4039266" cy="3254661"/>
          </a:xfrm>
          <a:prstGeom prst="rect">
            <a:avLst/>
          </a:prstGeom>
          <a:noFill/>
          <a:ln>
            <a:noFill/>
          </a:ln>
        </p:spPr>
      </p:pic>
      <p:sp>
        <p:nvSpPr>
          <p:cNvPr id="379" name="Google Shape;379;p50"/>
          <p:cNvSpPr txBox="1"/>
          <p:nvPr/>
        </p:nvSpPr>
        <p:spPr>
          <a:xfrm>
            <a:off x="674225" y="1038125"/>
            <a:ext cx="4359300" cy="431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DM Sans"/>
              <a:buChar char="●"/>
            </a:pPr>
            <a:r>
              <a:rPr lang="en" sz="1600">
                <a:solidFill>
                  <a:schemeClr val="dk1"/>
                </a:solidFill>
                <a:latin typeface="DM Sans"/>
                <a:ea typeface="DM Sans"/>
                <a:cs typeface="DM Sans"/>
                <a:sym typeface="DM Sans"/>
              </a:rPr>
              <a:t>Training data: 80%, Test data: 20%</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385" name="Google Shape;385;p51"/>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Using Binary Transformed Dataset</a:t>
            </a:r>
            <a:endParaRPr sz="1600"/>
          </a:p>
          <a:p>
            <a:pPr marL="457200" lvl="0" indent="-330200" algn="l" rtl="0">
              <a:spcBef>
                <a:spcPts val="0"/>
              </a:spcBef>
              <a:spcAft>
                <a:spcPts val="0"/>
              </a:spcAft>
              <a:buSzPts val="1600"/>
              <a:buChar char="●"/>
            </a:pPr>
            <a:r>
              <a:rPr lang="en" sz="1600"/>
              <a:t>Sklearn in Python</a:t>
            </a:r>
            <a:endParaRPr sz="1600"/>
          </a:p>
          <a:p>
            <a:pPr marL="457200" lvl="0" indent="-330200" algn="l" rtl="0">
              <a:spcBef>
                <a:spcPts val="0"/>
              </a:spcBef>
              <a:spcAft>
                <a:spcPts val="0"/>
              </a:spcAft>
              <a:buSzPts val="1600"/>
              <a:buChar char="●"/>
            </a:pPr>
            <a:r>
              <a:rPr lang="en" sz="1600"/>
              <a:t>Training data: 80%, Test data: 20%</a:t>
            </a:r>
            <a:endParaRPr sz="1600"/>
          </a:p>
          <a:p>
            <a:pPr marL="457200" lvl="0" indent="-330200" algn="l" rtl="0">
              <a:spcBef>
                <a:spcPts val="0"/>
              </a:spcBef>
              <a:spcAft>
                <a:spcPts val="0"/>
              </a:spcAft>
              <a:buSzPts val="1600"/>
              <a:buChar char="●"/>
            </a:pPr>
            <a:r>
              <a:rPr lang="en" sz="1600"/>
              <a:t>Accuracy is 93%</a:t>
            </a:r>
            <a:endParaRPr sz="1600"/>
          </a:p>
        </p:txBody>
      </p:sp>
      <p:pic>
        <p:nvPicPr>
          <p:cNvPr id="386" name="Google Shape;386;p51"/>
          <p:cNvPicPr preferRelativeResize="0"/>
          <p:nvPr/>
        </p:nvPicPr>
        <p:blipFill>
          <a:blip r:embed="rId3">
            <a:alphaModFix/>
          </a:blip>
          <a:stretch>
            <a:fillRect/>
          </a:stretch>
        </p:blipFill>
        <p:spPr>
          <a:xfrm>
            <a:off x="5009900" y="397100"/>
            <a:ext cx="3727475" cy="3145974"/>
          </a:xfrm>
          <a:prstGeom prst="rect">
            <a:avLst/>
          </a:prstGeom>
          <a:noFill/>
          <a:ln>
            <a:noFill/>
          </a:ln>
        </p:spPr>
      </p:pic>
      <p:pic>
        <p:nvPicPr>
          <p:cNvPr id="387" name="Google Shape;387;p51"/>
          <p:cNvPicPr preferRelativeResize="0"/>
          <p:nvPr/>
        </p:nvPicPr>
        <p:blipFill>
          <a:blip r:embed="rId4">
            <a:alphaModFix/>
          </a:blip>
          <a:stretch>
            <a:fillRect/>
          </a:stretch>
        </p:blipFill>
        <p:spPr>
          <a:xfrm>
            <a:off x="423675" y="3067525"/>
            <a:ext cx="4932600" cy="163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1891800" y="1307100"/>
            <a:ext cx="53604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393" name="Google Shape;393;p52"/>
          <p:cNvSpPr txBox="1"/>
          <p:nvPr/>
        </p:nvSpPr>
        <p:spPr>
          <a:xfrm>
            <a:off x="6434950" y="1046525"/>
            <a:ext cx="2337900" cy="25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Roboto"/>
                <a:ea typeface="Roboto"/>
                <a:cs typeface="Roboto"/>
                <a:sym typeface="Roboto"/>
              </a:rPr>
              <a:t>Area under the curve is very close to 0.98</a:t>
            </a:r>
            <a:endParaRPr sz="1800">
              <a:solidFill>
                <a:schemeClr val="dk2"/>
              </a:solidFill>
              <a:latin typeface="Roboto"/>
              <a:ea typeface="Roboto"/>
              <a:cs typeface="Roboto"/>
              <a:sym typeface="Roboto"/>
            </a:endParaRPr>
          </a:p>
        </p:txBody>
      </p:sp>
      <p:pic>
        <p:nvPicPr>
          <p:cNvPr id="394" name="Google Shape;394;p52"/>
          <p:cNvPicPr preferRelativeResize="0"/>
          <p:nvPr/>
        </p:nvPicPr>
        <p:blipFill>
          <a:blip r:embed="rId3">
            <a:alphaModFix/>
          </a:blip>
          <a:stretch>
            <a:fillRect/>
          </a:stretch>
        </p:blipFill>
        <p:spPr>
          <a:xfrm>
            <a:off x="533574" y="1046525"/>
            <a:ext cx="4932627" cy="36808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53"/>
          <p:cNvPicPr preferRelativeResize="0"/>
          <p:nvPr/>
        </p:nvPicPr>
        <p:blipFill>
          <a:blip r:embed="rId3">
            <a:alphaModFix/>
          </a:blip>
          <a:stretch>
            <a:fillRect/>
          </a:stretch>
        </p:blipFill>
        <p:spPr>
          <a:xfrm>
            <a:off x="1064738" y="2066849"/>
            <a:ext cx="7014524" cy="1429425"/>
          </a:xfrm>
          <a:prstGeom prst="rect">
            <a:avLst/>
          </a:prstGeom>
          <a:noFill/>
          <a:ln>
            <a:noFill/>
          </a:ln>
        </p:spPr>
      </p:pic>
      <p:sp>
        <p:nvSpPr>
          <p:cNvPr id="400" name="Google Shape;400;p5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Elastic Net Regression (Binary Data)</a:t>
            </a:r>
            <a:endParaRPr/>
          </a:p>
        </p:txBody>
      </p:sp>
      <p:sp>
        <p:nvSpPr>
          <p:cNvPr id="401" name="Google Shape;401;p53"/>
          <p:cNvSpPr txBox="1">
            <a:spLocks noGrp="1"/>
          </p:cNvSpPr>
          <p:nvPr>
            <p:ph type="body" idx="1"/>
          </p:nvPr>
        </p:nvSpPr>
        <p:spPr>
          <a:xfrm>
            <a:off x="759900" y="1152475"/>
            <a:ext cx="7704000" cy="778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 regression method with penalization on the loss function</a:t>
            </a:r>
            <a:endParaRPr sz="1600"/>
          </a:p>
          <a:p>
            <a:pPr marL="457200" lvl="0" indent="-330200" algn="l" rtl="0">
              <a:spcBef>
                <a:spcPts val="0"/>
              </a:spcBef>
              <a:spcAft>
                <a:spcPts val="0"/>
              </a:spcAft>
              <a:buSzPts val="1600"/>
              <a:buChar char="●"/>
            </a:pPr>
            <a:r>
              <a:rPr lang="en" sz="1600"/>
              <a:t>Combination of Ridge and Lasso penalization</a:t>
            </a:r>
            <a:endParaRPr sz="1600"/>
          </a:p>
        </p:txBody>
      </p:sp>
      <p:cxnSp>
        <p:nvCxnSpPr>
          <p:cNvPr id="402" name="Google Shape;402;p53"/>
          <p:cNvCxnSpPr/>
          <p:nvPr/>
        </p:nvCxnSpPr>
        <p:spPr>
          <a:xfrm>
            <a:off x="3552575" y="3378550"/>
            <a:ext cx="1355700" cy="2400"/>
          </a:xfrm>
          <a:prstGeom prst="straightConnector1">
            <a:avLst/>
          </a:prstGeom>
          <a:noFill/>
          <a:ln w="28575" cap="flat" cmpd="sng">
            <a:solidFill>
              <a:srgbClr val="4A86E8"/>
            </a:solidFill>
            <a:prstDash val="solid"/>
            <a:round/>
            <a:headEnd type="none" w="med" len="med"/>
            <a:tailEnd type="none" w="med" len="med"/>
          </a:ln>
        </p:spPr>
      </p:cxnSp>
      <p:cxnSp>
        <p:nvCxnSpPr>
          <p:cNvPr id="403" name="Google Shape;403;p53"/>
          <p:cNvCxnSpPr>
            <a:endCxn id="404" idx="0"/>
          </p:cNvCxnSpPr>
          <p:nvPr/>
        </p:nvCxnSpPr>
        <p:spPr>
          <a:xfrm>
            <a:off x="6663150" y="3380950"/>
            <a:ext cx="0" cy="633000"/>
          </a:xfrm>
          <a:prstGeom prst="straightConnector1">
            <a:avLst/>
          </a:prstGeom>
          <a:noFill/>
          <a:ln w="28575" cap="flat" cmpd="sng">
            <a:solidFill>
              <a:srgbClr val="ED9919"/>
            </a:solidFill>
            <a:prstDash val="solid"/>
            <a:round/>
            <a:headEnd type="none" w="med" len="med"/>
            <a:tailEnd type="none" w="med" len="med"/>
          </a:ln>
        </p:spPr>
      </p:cxnSp>
      <p:sp>
        <p:nvSpPr>
          <p:cNvPr id="404" name="Google Shape;404;p53"/>
          <p:cNvSpPr txBox="1"/>
          <p:nvPr/>
        </p:nvSpPr>
        <p:spPr>
          <a:xfrm>
            <a:off x="5975250" y="4013950"/>
            <a:ext cx="13758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ED9919"/>
                </a:solidFill>
                <a:latin typeface="Roboto"/>
                <a:ea typeface="Roboto"/>
                <a:cs typeface="Roboto"/>
                <a:sym typeface="Roboto"/>
              </a:rPr>
              <a:t>Ridge term</a:t>
            </a:r>
            <a:endParaRPr sz="1800" b="1">
              <a:solidFill>
                <a:srgbClr val="ED9919"/>
              </a:solidFill>
              <a:latin typeface="Roboto"/>
              <a:ea typeface="Roboto"/>
              <a:cs typeface="Roboto"/>
              <a:sym typeface="Roboto"/>
            </a:endParaRPr>
          </a:p>
        </p:txBody>
      </p:sp>
      <p:cxnSp>
        <p:nvCxnSpPr>
          <p:cNvPr id="405" name="Google Shape;405;p53"/>
          <p:cNvCxnSpPr/>
          <p:nvPr/>
        </p:nvCxnSpPr>
        <p:spPr>
          <a:xfrm>
            <a:off x="5466150" y="3378550"/>
            <a:ext cx="2394000" cy="0"/>
          </a:xfrm>
          <a:prstGeom prst="straightConnector1">
            <a:avLst/>
          </a:prstGeom>
          <a:noFill/>
          <a:ln w="28575" cap="flat" cmpd="sng">
            <a:solidFill>
              <a:srgbClr val="FF9900"/>
            </a:solidFill>
            <a:prstDash val="solid"/>
            <a:round/>
            <a:headEnd type="none" w="med" len="med"/>
            <a:tailEnd type="none" w="med" len="med"/>
          </a:ln>
        </p:spPr>
      </p:cxnSp>
      <p:cxnSp>
        <p:nvCxnSpPr>
          <p:cNvPr id="406" name="Google Shape;406;p53"/>
          <p:cNvCxnSpPr>
            <a:endCxn id="407" idx="0"/>
          </p:cNvCxnSpPr>
          <p:nvPr/>
        </p:nvCxnSpPr>
        <p:spPr>
          <a:xfrm>
            <a:off x="4230425" y="3389650"/>
            <a:ext cx="0" cy="624300"/>
          </a:xfrm>
          <a:prstGeom prst="straightConnector1">
            <a:avLst/>
          </a:prstGeom>
          <a:noFill/>
          <a:ln w="28575" cap="flat" cmpd="sng">
            <a:solidFill>
              <a:srgbClr val="4A86E8"/>
            </a:solidFill>
            <a:prstDash val="solid"/>
            <a:round/>
            <a:headEnd type="none" w="med" len="med"/>
            <a:tailEnd type="none" w="med" len="med"/>
          </a:ln>
        </p:spPr>
      </p:cxnSp>
      <p:sp>
        <p:nvSpPr>
          <p:cNvPr id="407" name="Google Shape;407;p53"/>
          <p:cNvSpPr txBox="1"/>
          <p:nvPr/>
        </p:nvSpPr>
        <p:spPr>
          <a:xfrm>
            <a:off x="3542525" y="4013950"/>
            <a:ext cx="13758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4A86E8"/>
                </a:solidFill>
                <a:latin typeface="Roboto"/>
                <a:ea typeface="Roboto"/>
                <a:cs typeface="Roboto"/>
                <a:sym typeface="Roboto"/>
              </a:rPr>
              <a:t>Lasso term</a:t>
            </a:r>
            <a:endParaRPr sz="1800" b="1">
              <a:solidFill>
                <a:srgbClr val="4A86E8"/>
              </a:solidFill>
              <a:latin typeface="Roboto"/>
              <a:ea typeface="Roboto"/>
              <a:cs typeface="Roboto"/>
              <a:sym typeface="Roboto"/>
            </a:endParaRPr>
          </a:p>
        </p:txBody>
      </p:sp>
      <p:cxnSp>
        <p:nvCxnSpPr>
          <p:cNvPr id="408" name="Google Shape;408;p53"/>
          <p:cNvCxnSpPr/>
          <p:nvPr/>
        </p:nvCxnSpPr>
        <p:spPr>
          <a:xfrm rot="10800000">
            <a:off x="1313025" y="3389650"/>
            <a:ext cx="1398600" cy="0"/>
          </a:xfrm>
          <a:prstGeom prst="straightConnector1">
            <a:avLst/>
          </a:prstGeom>
          <a:noFill/>
          <a:ln w="28575" cap="flat" cmpd="sng">
            <a:solidFill>
              <a:srgbClr val="9E9E9E"/>
            </a:solidFill>
            <a:prstDash val="solid"/>
            <a:round/>
            <a:headEnd type="none" w="med" len="med"/>
            <a:tailEnd type="none" w="med" len="med"/>
          </a:ln>
        </p:spPr>
      </p:cxnSp>
      <p:cxnSp>
        <p:nvCxnSpPr>
          <p:cNvPr id="409" name="Google Shape;409;p53"/>
          <p:cNvCxnSpPr/>
          <p:nvPr/>
        </p:nvCxnSpPr>
        <p:spPr>
          <a:xfrm>
            <a:off x="2012325" y="3380950"/>
            <a:ext cx="0" cy="633000"/>
          </a:xfrm>
          <a:prstGeom prst="straightConnector1">
            <a:avLst/>
          </a:prstGeom>
          <a:noFill/>
          <a:ln w="28575" cap="flat" cmpd="sng">
            <a:solidFill>
              <a:srgbClr val="9E9E9E"/>
            </a:solidFill>
            <a:prstDash val="solid"/>
            <a:round/>
            <a:headEnd type="none" w="med" len="med"/>
            <a:tailEnd type="none" w="med" len="med"/>
          </a:ln>
        </p:spPr>
      </p:cxnSp>
      <p:sp>
        <p:nvSpPr>
          <p:cNvPr id="410" name="Google Shape;410;p53"/>
          <p:cNvSpPr txBox="1"/>
          <p:nvPr/>
        </p:nvSpPr>
        <p:spPr>
          <a:xfrm>
            <a:off x="1112775" y="4013950"/>
            <a:ext cx="17991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E9E9E"/>
                </a:solidFill>
                <a:latin typeface="Roboto"/>
                <a:ea typeface="Roboto"/>
                <a:cs typeface="Roboto"/>
                <a:sym typeface="Roboto"/>
              </a:rPr>
              <a:t>Log Likelihood</a:t>
            </a:r>
            <a:endParaRPr sz="1800" b="1">
              <a:solidFill>
                <a:srgbClr val="9E9E9E"/>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4"/>
          <p:cNvSpPr txBox="1">
            <a:spLocks noGrp="1"/>
          </p:cNvSpPr>
          <p:nvPr>
            <p:ph type="body" idx="1"/>
          </p:nvPr>
        </p:nvSpPr>
        <p:spPr>
          <a:xfrm>
            <a:off x="720000" y="1359925"/>
            <a:ext cx="7704000" cy="29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Elastic Net regression is often used for :</a:t>
            </a:r>
            <a:endParaRPr sz="1600"/>
          </a:p>
          <a:p>
            <a:pPr marL="457200" lvl="0" indent="-330200" algn="l" rtl="0">
              <a:spcBef>
                <a:spcPts val="0"/>
              </a:spcBef>
              <a:spcAft>
                <a:spcPts val="0"/>
              </a:spcAft>
              <a:buSzPts val="1600"/>
              <a:buChar char="●"/>
            </a:pPr>
            <a:r>
              <a:rPr lang="en" sz="1600"/>
              <a:t>Identifying features that are related to the supervisor</a:t>
            </a:r>
            <a:endParaRPr sz="1600"/>
          </a:p>
          <a:p>
            <a:pPr marL="914400" lvl="1" indent="-330200" algn="l" rtl="0">
              <a:spcBef>
                <a:spcPts val="0"/>
              </a:spcBef>
              <a:spcAft>
                <a:spcPts val="0"/>
              </a:spcAft>
              <a:buSzPts val="1600"/>
              <a:buChar char="→"/>
            </a:pPr>
            <a:r>
              <a:rPr lang="en" sz="1600"/>
              <a:t>Penalization can set some coefficients of predictors to be zero</a:t>
            </a:r>
            <a:endParaRPr sz="1600"/>
          </a:p>
          <a:p>
            <a:pPr marL="457200" lvl="0" indent="-330200" algn="l" rtl="0">
              <a:spcBef>
                <a:spcPts val="0"/>
              </a:spcBef>
              <a:spcAft>
                <a:spcPts val="0"/>
              </a:spcAft>
              <a:buSzPts val="1600"/>
              <a:buChar char="●"/>
            </a:pPr>
            <a:r>
              <a:rPr lang="en" sz="1600"/>
              <a:t>Manages highly correlated predictors</a:t>
            </a:r>
            <a:endParaRPr sz="1600"/>
          </a:p>
          <a:p>
            <a:pPr marL="914400" lvl="1" indent="-330200" algn="l" rtl="0">
              <a:spcBef>
                <a:spcPts val="0"/>
              </a:spcBef>
              <a:spcAft>
                <a:spcPts val="0"/>
              </a:spcAft>
              <a:buSzPts val="1600"/>
              <a:buChar char="→"/>
            </a:pPr>
            <a:r>
              <a:rPr lang="en" sz="1600"/>
              <a:t>Allows to exchange some bias for lower variance</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We applied Elastic net regression in order to see if any improvements occur with penalization.</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Parameters (lambda and alpha) are estimated using 10 fold cross-validation.</a:t>
            </a:r>
            <a:endParaRPr sz="1600"/>
          </a:p>
        </p:txBody>
      </p:sp>
      <p:sp>
        <p:nvSpPr>
          <p:cNvPr id="416" name="Google Shape;416;p5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Elastic Net Regression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Estimation</a:t>
            </a:r>
            <a:endParaRPr/>
          </a:p>
        </p:txBody>
      </p:sp>
      <p:sp>
        <p:nvSpPr>
          <p:cNvPr id="422" name="Google Shape;422;p55"/>
          <p:cNvSpPr txBox="1">
            <a:spLocks noGrp="1"/>
          </p:cNvSpPr>
          <p:nvPr>
            <p:ph type="body" idx="1"/>
          </p:nvPr>
        </p:nvSpPr>
        <p:spPr>
          <a:xfrm>
            <a:off x="5383925" y="1229875"/>
            <a:ext cx="3448500" cy="318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Cross-validation estimated the optimized parameters to be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b="1"/>
              <a:t>α = 0.25</a:t>
            </a:r>
            <a:endParaRPr sz="1500" b="1"/>
          </a:p>
          <a:p>
            <a:pPr marL="0" lvl="0" indent="0" algn="l" rtl="0">
              <a:spcBef>
                <a:spcPts val="0"/>
              </a:spcBef>
              <a:spcAft>
                <a:spcPts val="0"/>
              </a:spcAft>
              <a:buNone/>
            </a:pPr>
            <a:r>
              <a:rPr lang="en" sz="1500" b="1">
                <a:solidFill>
                  <a:srgbClr val="1F1F1F"/>
                </a:solidFill>
                <a:highlight>
                  <a:srgbClr val="FFFFFF"/>
                </a:highlight>
                <a:latin typeface="Roboto"/>
                <a:ea typeface="Roboto"/>
                <a:cs typeface="Roboto"/>
                <a:sym typeface="Roboto"/>
              </a:rPr>
              <a:t>λ = 0.00505</a:t>
            </a:r>
            <a:endParaRPr sz="1500" b="1"/>
          </a:p>
          <a:p>
            <a:pPr marL="0" lvl="0" indent="0" algn="l" rtl="0">
              <a:spcBef>
                <a:spcPts val="0"/>
              </a:spcBef>
              <a:spcAft>
                <a:spcPts val="0"/>
              </a:spcAft>
              <a:buNone/>
            </a:pPr>
            <a:endParaRPr/>
          </a:p>
          <a:p>
            <a:pPr marL="0" lvl="0" indent="0" algn="l" rtl="0">
              <a:spcBef>
                <a:spcPts val="0"/>
              </a:spcBef>
              <a:spcAft>
                <a:spcPts val="0"/>
              </a:spcAft>
              <a:buNone/>
            </a:pPr>
            <a:r>
              <a:rPr lang="en" sz="1500"/>
              <a:t>lambda is very close to zero. This tells us that penalization does not improve the fit.</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pic>
        <p:nvPicPr>
          <p:cNvPr id="423" name="Google Shape;423;p55"/>
          <p:cNvPicPr preferRelativeResize="0"/>
          <p:nvPr/>
        </p:nvPicPr>
        <p:blipFill>
          <a:blip r:embed="rId3">
            <a:alphaModFix/>
          </a:blip>
          <a:stretch>
            <a:fillRect/>
          </a:stretch>
        </p:blipFill>
        <p:spPr>
          <a:xfrm>
            <a:off x="281125" y="1229875"/>
            <a:ext cx="4981601" cy="3736201"/>
          </a:xfrm>
          <a:prstGeom prst="rect">
            <a:avLst/>
          </a:prstGeom>
          <a:noFill/>
          <a:ln>
            <a:noFill/>
          </a:ln>
        </p:spPr>
      </p:pic>
      <p:cxnSp>
        <p:nvCxnSpPr>
          <p:cNvPr id="424" name="Google Shape;424;p55"/>
          <p:cNvCxnSpPr/>
          <p:nvPr/>
        </p:nvCxnSpPr>
        <p:spPr>
          <a:xfrm>
            <a:off x="969650" y="1467375"/>
            <a:ext cx="0" cy="300300"/>
          </a:xfrm>
          <a:prstGeom prst="straightConnector1">
            <a:avLst/>
          </a:prstGeom>
          <a:noFill/>
          <a:ln w="28575" cap="flat" cmpd="sng">
            <a:solidFill>
              <a:srgbClr val="ED9919"/>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 Elastic Net</a:t>
            </a:r>
            <a:endParaRPr/>
          </a:p>
        </p:txBody>
      </p:sp>
      <p:sp>
        <p:nvSpPr>
          <p:cNvPr id="430" name="Google Shape;430;p56"/>
          <p:cNvSpPr txBox="1">
            <a:spLocks noGrp="1"/>
          </p:cNvSpPr>
          <p:nvPr>
            <p:ph type="body" idx="1"/>
          </p:nvPr>
        </p:nvSpPr>
        <p:spPr>
          <a:xfrm>
            <a:off x="5129075" y="1093925"/>
            <a:ext cx="34629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Accuracy : </a:t>
            </a:r>
            <a:endParaRPr sz="1400"/>
          </a:p>
          <a:p>
            <a:pPr marL="0" lvl="0" indent="0" algn="l" rtl="0">
              <a:spcBef>
                <a:spcPts val="0"/>
              </a:spcBef>
              <a:spcAft>
                <a:spcPts val="0"/>
              </a:spcAft>
              <a:buNone/>
            </a:pPr>
            <a:r>
              <a:rPr lang="en" sz="1400"/>
              <a:t>0.9246017</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Area under the roc curve :</a:t>
            </a:r>
            <a:endParaRPr sz="1400"/>
          </a:p>
          <a:p>
            <a:pPr marL="0" lvl="0" indent="0" algn="l" rtl="0">
              <a:spcBef>
                <a:spcPts val="0"/>
              </a:spcBef>
              <a:spcAft>
                <a:spcPts val="0"/>
              </a:spcAft>
              <a:buNone/>
            </a:pPr>
            <a:r>
              <a:rPr lang="en" sz="1400"/>
              <a:t>0.9783</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Precision :</a:t>
            </a:r>
            <a:endParaRPr sz="1400"/>
          </a:p>
          <a:p>
            <a:pPr marL="0" lvl="0" indent="0" algn="l" rtl="0">
              <a:spcBef>
                <a:spcPts val="0"/>
              </a:spcBef>
              <a:spcAft>
                <a:spcPts val="0"/>
              </a:spcAft>
              <a:buNone/>
            </a:pPr>
            <a:r>
              <a:rPr lang="en" sz="1400"/>
              <a:t>0.9402516</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Recall :</a:t>
            </a:r>
            <a:endParaRPr sz="1400"/>
          </a:p>
          <a:p>
            <a:pPr marL="0" lvl="0" indent="0" algn="l" rtl="0">
              <a:spcBef>
                <a:spcPts val="0"/>
              </a:spcBef>
              <a:spcAft>
                <a:spcPts val="0"/>
              </a:spcAft>
              <a:buNone/>
            </a:pPr>
            <a:r>
              <a:rPr lang="en" sz="1400"/>
              <a:t>0.8925373</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F1 Score :</a:t>
            </a:r>
            <a:endParaRPr sz="1400"/>
          </a:p>
          <a:p>
            <a:pPr marL="0" lvl="0" indent="0" algn="l" rtl="0">
              <a:spcBef>
                <a:spcPts val="0"/>
              </a:spcBef>
              <a:spcAft>
                <a:spcPts val="0"/>
              </a:spcAft>
              <a:buNone/>
            </a:pPr>
            <a:r>
              <a:rPr lang="en" sz="1400"/>
              <a:t>0.9157734</a:t>
            </a:r>
            <a:endParaRPr sz="1400"/>
          </a:p>
        </p:txBody>
      </p:sp>
      <p:pic>
        <p:nvPicPr>
          <p:cNvPr id="431" name="Google Shape;431;p56"/>
          <p:cNvPicPr preferRelativeResize="0"/>
          <p:nvPr/>
        </p:nvPicPr>
        <p:blipFill>
          <a:blip r:embed="rId3">
            <a:alphaModFix/>
          </a:blip>
          <a:stretch>
            <a:fillRect/>
          </a:stretch>
        </p:blipFill>
        <p:spPr>
          <a:xfrm>
            <a:off x="720000" y="1094975"/>
            <a:ext cx="4093036" cy="36088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Naive Bayes</a:t>
            </a:r>
            <a:endParaRPr/>
          </a:p>
        </p:txBody>
      </p:sp>
      <p:sp>
        <p:nvSpPr>
          <p:cNvPr id="437" name="Google Shape;437;p57"/>
          <p:cNvSpPr txBox="1">
            <a:spLocks noGrp="1"/>
          </p:cNvSpPr>
          <p:nvPr>
            <p:ph type="body" idx="1"/>
          </p:nvPr>
        </p:nvSpPr>
        <p:spPr>
          <a:xfrm>
            <a:off x="759900" y="1152475"/>
            <a:ext cx="7704000" cy="3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Naive Bayes classifier utilizes Bayes theorem :</a:t>
            </a:r>
            <a:endParaRPr sz="1600"/>
          </a:p>
          <a:p>
            <a:pPr marL="457200" lvl="0" indent="-330200" algn="l" rtl="0">
              <a:spcBef>
                <a:spcPts val="0"/>
              </a:spcBef>
              <a:spcAft>
                <a:spcPts val="0"/>
              </a:spcAft>
              <a:buSzPts val="1600"/>
              <a:buChar char="●"/>
            </a:pPr>
            <a:r>
              <a:rPr lang="en" sz="1600"/>
              <a:t>Assuming conditional independence of predictors, the posterior distribution can be simply expressed by product of probability distribution of each predictor conditioned on the response category.</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We fit Naive Bayesian classifier by preprocessing the predictors with standardization and PCA. We assume conditional independence.</a:t>
            </a:r>
            <a:endParaRPr sz="1600"/>
          </a:p>
          <a:p>
            <a:pPr marL="0" lvl="0" indent="0" algn="l" rtl="0">
              <a:spcBef>
                <a:spcPts val="0"/>
              </a:spcBef>
              <a:spcAft>
                <a:spcPts val="0"/>
              </a:spcAft>
              <a:buNone/>
            </a:pPr>
            <a:endParaRPr sz="1600"/>
          </a:p>
          <a:p>
            <a:pPr marL="457200" lvl="0" indent="0" algn="l" rtl="0">
              <a:spcBef>
                <a:spcPts val="0"/>
              </a:spcBef>
              <a:spcAft>
                <a:spcPts val="0"/>
              </a:spcAft>
              <a:buNone/>
            </a:pPr>
            <a:endParaRPr sz="1600"/>
          </a:p>
          <a:p>
            <a:pPr marL="457200" lvl="0" indent="0" algn="l" rtl="0">
              <a:spcBef>
                <a:spcPts val="0"/>
              </a:spcBef>
              <a:spcAft>
                <a:spcPts val="0"/>
              </a:spcAft>
              <a:buNone/>
            </a:pPr>
            <a:endParaRPr sz="1600"/>
          </a:p>
        </p:txBody>
      </p:sp>
      <p:pic>
        <p:nvPicPr>
          <p:cNvPr id="438" name="Google Shape;438;p57"/>
          <p:cNvPicPr preferRelativeResize="0"/>
          <p:nvPr/>
        </p:nvPicPr>
        <p:blipFill>
          <a:blip r:embed="rId3">
            <a:alphaModFix/>
          </a:blip>
          <a:stretch>
            <a:fillRect/>
          </a:stretch>
        </p:blipFill>
        <p:spPr>
          <a:xfrm>
            <a:off x="671075" y="2495650"/>
            <a:ext cx="3278775" cy="905975"/>
          </a:xfrm>
          <a:prstGeom prst="rect">
            <a:avLst/>
          </a:prstGeom>
          <a:noFill/>
          <a:ln>
            <a:noFill/>
          </a:ln>
        </p:spPr>
      </p:pic>
      <p:pic>
        <p:nvPicPr>
          <p:cNvPr id="439" name="Google Shape;439;p57"/>
          <p:cNvPicPr preferRelativeResize="0"/>
          <p:nvPr/>
        </p:nvPicPr>
        <p:blipFill>
          <a:blip r:embed="rId4">
            <a:alphaModFix/>
          </a:blip>
          <a:stretch>
            <a:fillRect/>
          </a:stretch>
        </p:blipFill>
        <p:spPr>
          <a:xfrm>
            <a:off x="5194150" y="2495631"/>
            <a:ext cx="3278775" cy="905982"/>
          </a:xfrm>
          <a:prstGeom prst="rect">
            <a:avLst/>
          </a:prstGeom>
          <a:noFill/>
          <a:ln>
            <a:noFill/>
          </a:ln>
        </p:spPr>
      </p:pic>
      <p:cxnSp>
        <p:nvCxnSpPr>
          <p:cNvPr id="440" name="Google Shape;440;p57"/>
          <p:cNvCxnSpPr/>
          <p:nvPr/>
        </p:nvCxnSpPr>
        <p:spPr>
          <a:xfrm>
            <a:off x="4051125" y="2948650"/>
            <a:ext cx="1252800" cy="0"/>
          </a:xfrm>
          <a:prstGeom prst="straightConnector1">
            <a:avLst/>
          </a:prstGeom>
          <a:noFill/>
          <a:ln w="38100" cap="flat" cmpd="sng">
            <a:solidFill>
              <a:srgbClr val="666666"/>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 Naive Bayes </a:t>
            </a:r>
            <a:endParaRPr/>
          </a:p>
        </p:txBody>
      </p:sp>
      <p:sp>
        <p:nvSpPr>
          <p:cNvPr id="446" name="Google Shape;446;p58"/>
          <p:cNvSpPr txBox="1">
            <a:spLocks noGrp="1"/>
          </p:cNvSpPr>
          <p:nvPr>
            <p:ph type="body" idx="1"/>
          </p:nvPr>
        </p:nvSpPr>
        <p:spPr>
          <a:xfrm>
            <a:off x="5129075" y="1093925"/>
            <a:ext cx="34629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Accuracy : </a:t>
            </a:r>
            <a:endParaRPr sz="1400"/>
          </a:p>
          <a:p>
            <a:pPr marL="0" lvl="0" indent="0" algn="l" rtl="0">
              <a:spcBef>
                <a:spcPts val="0"/>
              </a:spcBef>
              <a:spcAft>
                <a:spcPts val="0"/>
              </a:spcAft>
              <a:buNone/>
            </a:pPr>
            <a:r>
              <a:rPr lang="en" sz="1400"/>
              <a:t>0.8941736</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Area under the roc curve :</a:t>
            </a:r>
            <a:endParaRPr sz="1400"/>
          </a:p>
          <a:p>
            <a:pPr marL="0" lvl="0" indent="0" algn="l" rtl="0">
              <a:spcBef>
                <a:spcPts val="0"/>
              </a:spcBef>
              <a:spcAft>
                <a:spcPts val="0"/>
              </a:spcAft>
              <a:buNone/>
            </a:pPr>
            <a:r>
              <a:rPr lang="en" sz="1400"/>
              <a:t>0.954</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Precision :</a:t>
            </a:r>
            <a:endParaRPr sz="1400"/>
          </a:p>
          <a:p>
            <a:pPr marL="0" lvl="0" indent="0" algn="l" rtl="0">
              <a:spcBef>
                <a:spcPts val="0"/>
              </a:spcBef>
              <a:spcAft>
                <a:spcPts val="0"/>
              </a:spcAft>
              <a:buNone/>
            </a:pPr>
            <a:r>
              <a:rPr lang="en" sz="1400"/>
              <a:t>0.8617647</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Recall :</a:t>
            </a:r>
            <a:endParaRPr sz="1400"/>
          </a:p>
          <a:p>
            <a:pPr marL="0" lvl="0" indent="0" algn="l" rtl="0">
              <a:spcBef>
                <a:spcPts val="0"/>
              </a:spcBef>
              <a:spcAft>
                <a:spcPts val="0"/>
              </a:spcAft>
              <a:buNone/>
            </a:pPr>
            <a:r>
              <a:rPr lang="en" sz="1400"/>
              <a:t>0.8746269</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F1 Score :</a:t>
            </a:r>
            <a:endParaRPr sz="1400"/>
          </a:p>
          <a:p>
            <a:pPr marL="0" lvl="0" indent="0" algn="l" rtl="0">
              <a:spcBef>
                <a:spcPts val="0"/>
              </a:spcBef>
              <a:spcAft>
                <a:spcPts val="0"/>
              </a:spcAft>
              <a:buNone/>
            </a:pPr>
            <a:r>
              <a:rPr lang="en" sz="1400"/>
              <a:t>0.8681481</a:t>
            </a:r>
            <a:endParaRPr sz="1400"/>
          </a:p>
        </p:txBody>
      </p:sp>
      <p:pic>
        <p:nvPicPr>
          <p:cNvPr id="447" name="Google Shape;447;p58"/>
          <p:cNvPicPr preferRelativeResize="0"/>
          <p:nvPr/>
        </p:nvPicPr>
        <p:blipFill>
          <a:blip r:embed="rId3">
            <a:alphaModFix/>
          </a:blip>
          <a:stretch>
            <a:fillRect/>
          </a:stretch>
        </p:blipFill>
        <p:spPr>
          <a:xfrm>
            <a:off x="719999" y="1094975"/>
            <a:ext cx="4036799" cy="36088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KNN (K-Nearest Neighbors)</a:t>
            </a:r>
            <a:endParaRPr/>
          </a:p>
        </p:txBody>
      </p:sp>
      <p:sp>
        <p:nvSpPr>
          <p:cNvPr id="453" name="Google Shape;453;p59"/>
          <p:cNvSpPr txBox="1">
            <a:spLocks noGrp="1"/>
          </p:cNvSpPr>
          <p:nvPr>
            <p:ph type="body" idx="1"/>
          </p:nvPr>
        </p:nvSpPr>
        <p:spPr>
          <a:xfrm>
            <a:off x="720000" y="1289775"/>
            <a:ext cx="7704000" cy="2709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The KNN algorithm relies on the idea that similar data points tend to have similar labels or values.</a:t>
            </a:r>
            <a:endParaRPr sz="1600"/>
          </a:p>
          <a:p>
            <a:pPr marL="457200" lvl="0" indent="-330200" algn="l" rtl="0">
              <a:spcBef>
                <a:spcPts val="0"/>
              </a:spcBef>
              <a:spcAft>
                <a:spcPts val="0"/>
              </a:spcAft>
              <a:buSzPts val="1600"/>
              <a:buChar char="●"/>
            </a:pPr>
            <a:r>
              <a:rPr lang="en" sz="1600"/>
              <a:t>Using a distance metric such as Euclidean distance, the model identifies the K nearest neighbors and predicts the supervisor label of new data as the most common class label among the K neighbors.</a:t>
            </a:r>
            <a:endParaRPr sz="1600"/>
          </a:p>
          <a:p>
            <a:pPr marL="914400" lvl="1" indent="-330200" algn="l" rtl="0">
              <a:spcBef>
                <a:spcPts val="0"/>
              </a:spcBef>
              <a:spcAft>
                <a:spcPts val="0"/>
              </a:spcAft>
              <a:buSzPts val="1600"/>
              <a:buChar char="○"/>
            </a:pPr>
            <a:r>
              <a:rPr lang="en" sz="1500">
                <a:solidFill>
                  <a:srgbClr val="000000"/>
                </a:solidFill>
                <a:highlight>
                  <a:srgbClr val="FFFFFF"/>
                </a:highlight>
                <a:latin typeface="Roboto"/>
                <a:ea typeface="Roboto"/>
                <a:cs typeface="Roboto"/>
                <a:sym typeface="Roboto"/>
              </a:rPr>
              <a:t>Very susceptible to the curse of dimensionality</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Our dataset is high-dimensional, which means KNN method could be computationally expensive and slow. With this in mind, we operated 10-fold cv to estimate K.</a:t>
            </a:r>
            <a:endParaRPr sz="1600"/>
          </a:p>
          <a:p>
            <a:pPr marL="457200" lvl="0" indent="0" algn="l" rtl="0">
              <a:spcBef>
                <a:spcPts val="0"/>
              </a:spcBef>
              <a:spcAft>
                <a:spcPts val="0"/>
              </a:spcAft>
              <a:buNone/>
            </a:pP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Estimation</a:t>
            </a:r>
            <a:endParaRPr/>
          </a:p>
        </p:txBody>
      </p:sp>
      <p:sp>
        <p:nvSpPr>
          <p:cNvPr id="459" name="Google Shape;459;p60"/>
          <p:cNvSpPr txBox="1">
            <a:spLocks noGrp="1"/>
          </p:cNvSpPr>
          <p:nvPr>
            <p:ph type="body" idx="1"/>
          </p:nvPr>
        </p:nvSpPr>
        <p:spPr>
          <a:xfrm>
            <a:off x="5383925" y="2053650"/>
            <a:ext cx="3448500" cy="16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Cross-validation estimated the optimized </a:t>
            </a:r>
            <a:r>
              <a:rPr lang="en" sz="1500" b="1"/>
              <a:t>K = 7</a:t>
            </a:r>
            <a:endParaRPr sz="1500" b="1"/>
          </a:p>
          <a:p>
            <a:pPr marL="0" lvl="0" indent="0" algn="l" rtl="0">
              <a:spcBef>
                <a:spcPts val="0"/>
              </a:spcBef>
              <a:spcAft>
                <a:spcPts val="0"/>
              </a:spcAft>
              <a:buNone/>
            </a:pPr>
            <a:endParaRPr/>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pic>
        <p:nvPicPr>
          <p:cNvPr id="460" name="Google Shape;460;p60"/>
          <p:cNvPicPr preferRelativeResize="0"/>
          <p:nvPr/>
        </p:nvPicPr>
        <p:blipFill>
          <a:blip r:embed="rId3">
            <a:alphaModFix/>
          </a:blip>
          <a:stretch>
            <a:fillRect/>
          </a:stretch>
        </p:blipFill>
        <p:spPr>
          <a:xfrm>
            <a:off x="562225" y="1307700"/>
            <a:ext cx="4534951" cy="3343799"/>
          </a:xfrm>
          <a:prstGeom prst="rect">
            <a:avLst/>
          </a:prstGeom>
          <a:noFill/>
          <a:ln>
            <a:noFill/>
          </a:ln>
        </p:spPr>
      </p:pic>
      <p:sp>
        <p:nvSpPr>
          <p:cNvPr id="461" name="Google Shape;461;p60"/>
          <p:cNvSpPr/>
          <p:nvPr/>
        </p:nvSpPr>
        <p:spPr>
          <a:xfrm>
            <a:off x="1784875" y="1724750"/>
            <a:ext cx="145800" cy="145800"/>
          </a:xfrm>
          <a:prstGeom prst="ellipse">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 KNN</a:t>
            </a:r>
            <a:endParaRPr/>
          </a:p>
        </p:txBody>
      </p:sp>
      <p:sp>
        <p:nvSpPr>
          <p:cNvPr id="467" name="Google Shape;467;p61"/>
          <p:cNvSpPr txBox="1">
            <a:spLocks noGrp="1"/>
          </p:cNvSpPr>
          <p:nvPr>
            <p:ph type="body" idx="1"/>
          </p:nvPr>
        </p:nvSpPr>
        <p:spPr>
          <a:xfrm>
            <a:off x="5129075" y="1093925"/>
            <a:ext cx="34629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Accuracy : </a:t>
            </a:r>
            <a:endParaRPr sz="1400"/>
          </a:p>
          <a:p>
            <a:pPr marL="0" lvl="0" indent="0" algn="l" rtl="0">
              <a:spcBef>
                <a:spcPts val="0"/>
              </a:spcBef>
              <a:spcAft>
                <a:spcPts val="0"/>
              </a:spcAft>
              <a:buNone/>
            </a:pPr>
            <a:r>
              <a:rPr lang="en" sz="1400"/>
              <a:t>0.9357907</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Area under the roc curve :</a:t>
            </a:r>
            <a:endParaRPr sz="1400"/>
          </a:p>
          <a:p>
            <a:pPr marL="0" lvl="0" indent="0" algn="l" rtl="0">
              <a:spcBef>
                <a:spcPts val="0"/>
              </a:spcBef>
              <a:spcAft>
                <a:spcPts val="0"/>
              </a:spcAft>
              <a:buNone/>
            </a:pPr>
            <a:r>
              <a:rPr lang="en" sz="1400"/>
              <a:t>0.9667</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Precision :</a:t>
            </a:r>
            <a:endParaRPr sz="1400"/>
          </a:p>
          <a:p>
            <a:pPr marL="0" lvl="0" indent="0" algn="l" rtl="0">
              <a:spcBef>
                <a:spcPts val="0"/>
              </a:spcBef>
              <a:spcAft>
                <a:spcPts val="0"/>
              </a:spcAft>
              <a:buNone/>
            </a:pPr>
            <a:r>
              <a:rPr lang="en" sz="1400"/>
              <a:t>0.9266055</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Recall :</a:t>
            </a:r>
            <a:endParaRPr sz="1400"/>
          </a:p>
          <a:p>
            <a:pPr marL="0" lvl="0" indent="0" algn="l" rtl="0">
              <a:spcBef>
                <a:spcPts val="0"/>
              </a:spcBef>
              <a:spcAft>
                <a:spcPts val="0"/>
              </a:spcAft>
              <a:buNone/>
            </a:pPr>
            <a:r>
              <a:rPr lang="en" sz="1400"/>
              <a:t>0.9014925</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F1 Score :</a:t>
            </a:r>
            <a:endParaRPr sz="1400"/>
          </a:p>
          <a:p>
            <a:pPr marL="0" lvl="0" indent="0" algn="l" rtl="0">
              <a:spcBef>
                <a:spcPts val="0"/>
              </a:spcBef>
              <a:spcAft>
                <a:spcPts val="0"/>
              </a:spcAft>
              <a:buNone/>
            </a:pPr>
            <a:r>
              <a:rPr lang="en" sz="1400"/>
              <a:t>0.9151515</a:t>
            </a:r>
            <a:endParaRPr sz="1400"/>
          </a:p>
        </p:txBody>
      </p:sp>
      <p:pic>
        <p:nvPicPr>
          <p:cNvPr id="468" name="Google Shape;468;p61"/>
          <p:cNvPicPr preferRelativeResize="0"/>
          <p:nvPr/>
        </p:nvPicPr>
        <p:blipFill>
          <a:blip r:embed="rId3">
            <a:alphaModFix/>
          </a:blip>
          <a:stretch>
            <a:fillRect/>
          </a:stretch>
        </p:blipFill>
        <p:spPr>
          <a:xfrm>
            <a:off x="720000" y="1094975"/>
            <a:ext cx="4036799" cy="3608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title"/>
          </p:nvPr>
        </p:nvSpPr>
        <p:spPr>
          <a:xfrm>
            <a:off x="720000" y="4038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90" name="Google Shape;190;p26"/>
          <p:cNvPicPr preferRelativeResize="0">
            <a:picLocks noGrp="1"/>
          </p:cNvPicPr>
          <p:nvPr>
            <p:ph type="pic" idx="2"/>
          </p:nvPr>
        </p:nvPicPr>
        <p:blipFill rotWithShape="1">
          <a:blip r:embed="rId3">
            <a:alphaModFix/>
          </a:blip>
          <a:srcRect t="12304" b="12297"/>
          <a:stretch/>
        </p:blipFill>
        <p:spPr>
          <a:xfrm>
            <a:off x="-6875" y="0"/>
            <a:ext cx="9144003" cy="51573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Results/Best Models</a:t>
            </a:r>
            <a:endParaRPr/>
          </a:p>
        </p:txBody>
      </p:sp>
      <p:sp>
        <p:nvSpPr>
          <p:cNvPr id="474" name="Google Shape;474;p62"/>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475" name="Google Shape;475;p62"/>
          <p:cNvGraphicFramePr/>
          <p:nvPr/>
        </p:nvGraphicFramePr>
        <p:xfrm>
          <a:off x="988500" y="1598438"/>
          <a:ext cx="7167000" cy="2437025"/>
        </p:xfrm>
        <a:graphic>
          <a:graphicData uri="http://schemas.openxmlformats.org/drawingml/2006/table">
            <a:tbl>
              <a:tblPr>
                <a:noFill/>
                <a:tableStyleId>{43C01B52-4A0D-44A5-810D-DA74BAF5E979}</a:tableStyleId>
              </a:tblPr>
              <a:tblGrid>
                <a:gridCol w="4322100">
                  <a:extLst>
                    <a:ext uri="{9D8B030D-6E8A-4147-A177-3AD203B41FA5}">
                      <a16:colId xmlns:a16="http://schemas.microsoft.com/office/drawing/2014/main" val="20000"/>
                    </a:ext>
                  </a:extLst>
                </a:gridCol>
                <a:gridCol w="2844900">
                  <a:extLst>
                    <a:ext uri="{9D8B030D-6E8A-4147-A177-3AD203B41FA5}">
                      <a16:colId xmlns:a16="http://schemas.microsoft.com/office/drawing/2014/main" val="20001"/>
                    </a:ext>
                  </a:extLst>
                </a:gridCol>
              </a:tblGrid>
              <a:tr h="455975">
                <a:tc>
                  <a:txBody>
                    <a:bodyPr/>
                    <a:lstStyle/>
                    <a:p>
                      <a:pPr marL="0" lvl="0" indent="0" algn="ctr" rtl="0">
                        <a:spcBef>
                          <a:spcPts val="0"/>
                        </a:spcBef>
                        <a:spcAft>
                          <a:spcPts val="0"/>
                        </a:spcAft>
                        <a:buNone/>
                      </a:pPr>
                      <a:r>
                        <a:rPr lang="en">
                          <a:solidFill>
                            <a:schemeClr val="lt1"/>
                          </a:solidFill>
                        </a:rPr>
                        <a:t>Models</a:t>
                      </a:r>
                      <a:endParaRPr>
                        <a:solidFill>
                          <a:schemeClr val="lt1"/>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rPr>
                        <a:t>Accuracy</a:t>
                      </a:r>
                      <a:endParaRPr>
                        <a:solidFill>
                          <a:schemeClr val="lt1"/>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6125">
                <a:tc>
                  <a:txBody>
                    <a:bodyPr/>
                    <a:lstStyle/>
                    <a:p>
                      <a:pPr marL="0" lvl="0" indent="0" algn="l" rtl="0">
                        <a:spcBef>
                          <a:spcPts val="0"/>
                        </a:spcBef>
                        <a:spcAft>
                          <a:spcPts val="0"/>
                        </a:spcAft>
                        <a:buNone/>
                      </a:pPr>
                      <a:r>
                        <a:rPr lang="en"/>
                        <a:t>Logistic Regression (BD)</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0.93</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6125">
                <a:tc>
                  <a:txBody>
                    <a:bodyPr/>
                    <a:lstStyle/>
                    <a:p>
                      <a:pPr marL="0" lvl="0" indent="0" algn="l" rtl="0">
                        <a:spcBef>
                          <a:spcPts val="0"/>
                        </a:spcBef>
                        <a:spcAft>
                          <a:spcPts val="0"/>
                        </a:spcAft>
                        <a:buNone/>
                      </a:pPr>
                      <a:r>
                        <a:rPr lang="en"/>
                        <a:t>Elastic Net (BD)</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0.9246017</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6125">
                <a:tc>
                  <a:txBody>
                    <a:bodyPr/>
                    <a:lstStyle/>
                    <a:p>
                      <a:pPr marL="0" lvl="0" indent="0" algn="l" rtl="0">
                        <a:spcBef>
                          <a:spcPts val="0"/>
                        </a:spcBef>
                        <a:spcAft>
                          <a:spcPts val="0"/>
                        </a:spcAft>
                        <a:buNone/>
                      </a:pPr>
                      <a:r>
                        <a:rPr lang="en"/>
                        <a:t>KNN (BD)</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b="1"/>
                        <a:t>0.9357907</a:t>
                      </a:r>
                      <a:endParaRPr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6125">
                <a:tc>
                  <a:txBody>
                    <a:bodyPr/>
                    <a:lstStyle/>
                    <a:p>
                      <a:pPr marL="0" lvl="0" indent="0" algn="l" rtl="0">
                        <a:spcBef>
                          <a:spcPts val="0"/>
                        </a:spcBef>
                        <a:spcAft>
                          <a:spcPts val="0"/>
                        </a:spcAft>
                        <a:buNone/>
                      </a:pPr>
                      <a:r>
                        <a:rPr lang="en"/>
                        <a:t>Naive Bayes (BD)</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0.8941736</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6125">
                <a:tc>
                  <a:txBody>
                    <a:bodyPr/>
                    <a:lstStyle/>
                    <a:p>
                      <a:pPr marL="0" lvl="0" indent="0" algn="l" rtl="0">
                        <a:spcBef>
                          <a:spcPts val="0"/>
                        </a:spcBef>
                        <a:spcAft>
                          <a:spcPts val="0"/>
                        </a:spcAft>
                        <a:buNone/>
                      </a:pPr>
                      <a:r>
                        <a:rPr lang="en"/>
                        <a:t>PCA with Logistic Regression (OD)</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t>0.9216</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3"/>
          <p:cNvSpPr txBox="1">
            <a:spLocks noGrp="1"/>
          </p:cNvSpPr>
          <p:nvPr>
            <p:ph type="title"/>
          </p:nvPr>
        </p:nvSpPr>
        <p:spPr>
          <a:xfrm>
            <a:off x="602275" y="4862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Comparing Confusion Matrices</a:t>
            </a:r>
            <a:endParaRPr/>
          </a:p>
          <a:p>
            <a:pPr marL="0" lvl="0" indent="0" algn="l" rtl="0">
              <a:spcBef>
                <a:spcPts val="0"/>
              </a:spcBef>
              <a:spcAft>
                <a:spcPts val="0"/>
              </a:spcAft>
              <a:buNone/>
            </a:pPr>
            <a:endParaRPr/>
          </a:p>
        </p:txBody>
      </p:sp>
      <p:graphicFrame>
        <p:nvGraphicFramePr>
          <p:cNvPr id="481" name="Google Shape;481;p63"/>
          <p:cNvGraphicFramePr/>
          <p:nvPr/>
        </p:nvGraphicFramePr>
        <p:xfrm>
          <a:off x="3632963" y="1683775"/>
          <a:ext cx="1878075" cy="1005750"/>
        </p:xfrm>
        <a:graphic>
          <a:graphicData uri="http://schemas.openxmlformats.org/drawingml/2006/table">
            <a:tbl>
              <a:tblPr>
                <a:noFill/>
                <a:tableStyleId>{DC9EA4A6-437B-4179-B6CF-B04C94BB9AB6}</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tblGrid>
              <a:tr h="325500">
                <a:tc>
                  <a:txBody>
                    <a:bodyPr/>
                    <a:lstStyle/>
                    <a:p>
                      <a:pPr marL="0" marR="0" lvl="0" indent="0" algn="ctr" rtl="0">
                        <a:lnSpc>
                          <a:spcPct val="100000"/>
                        </a:lnSpc>
                        <a:spcBef>
                          <a:spcPts val="0"/>
                        </a:spcBef>
                        <a:spcAft>
                          <a:spcPts val="0"/>
                        </a:spcAft>
                        <a:buClr>
                          <a:srgbClr val="000000"/>
                        </a:buClr>
                        <a:buSzPts val="200"/>
                        <a:buFont typeface="Arial"/>
                        <a:buNone/>
                      </a:pPr>
                      <a:endParaRPr sz="1000" u="none" strike="noStrike" cap="none">
                        <a:latin typeface="Roboto"/>
                        <a:ea typeface="Roboto"/>
                        <a:cs typeface="Roboto"/>
                        <a:sym typeface="Robo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463</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32</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34</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313</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bl>
          </a:graphicData>
        </a:graphic>
      </p:graphicFrame>
      <p:graphicFrame>
        <p:nvGraphicFramePr>
          <p:cNvPr id="482" name="Google Shape;482;p63"/>
          <p:cNvGraphicFramePr/>
          <p:nvPr/>
        </p:nvGraphicFramePr>
        <p:xfrm>
          <a:off x="720000" y="1683775"/>
          <a:ext cx="1878075" cy="1005750"/>
        </p:xfrm>
        <a:graphic>
          <a:graphicData uri="http://schemas.openxmlformats.org/drawingml/2006/table">
            <a:tbl>
              <a:tblPr>
                <a:noFill/>
                <a:tableStyleId>{DC9EA4A6-437B-4179-B6CF-B04C94BB9AB6}</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tblGrid>
              <a:tr h="325500">
                <a:tc>
                  <a:txBody>
                    <a:bodyPr/>
                    <a:lstStyle/>
                    <a:p>
                      <a:pPr marL="0" marR="0" lvl="0" indent="0" algn="ctr" rtl="0">
                        <a:lnSpc>
                          <a:spcPct val="100000"/>
                        </a:lnSpc>
                        <a:spcBef>
                          <a:spcPts val="0"/>
                        </a:spcBef>
                        <a:spcAft>
                          <a:spcPts val="0"/>
                        </a:spcAft>
                        <a:buClr>
                          <a:srgbClr val="000000"/>
                        </a:buClr>
                        <a:buSzPts val="200"/>
                        <a:buFont typeface="Arial"/>
                        <a:buNone/>
                      </a:pPr>
                      <a:endParaRPr sz="1000" u="none" strike="noStrike" cap="none">
                        <a:latin typeface="Roboto"/>
                        <a:ea typeface="Roboto"/>
                        <a:cs typeface="Roboto"/>
                        <a:sym typeface="Robo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515</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23</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41</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342</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bl>
          </a:graphicData>
        </a:graphic>
      </p:graphicFrame>
      <p:graphicFrame>
        <p:nvGraphicFramePr>
          <p:cNvPr id="483" name="Google Shape;483;p63"/>
          <p:cNvGraphicFramePr/>
          <p:nvPr/>
        </p:nvGraphicFramePr>
        <p:xfrm>
          <a:off x="6545925" y="1683775"/>
          <a:ext cx="1878075" cy="1005750"/>
        </p:xfrm>
        <a:graphic>
          <a:graphicData uri="http://schemas.openxmlformats.org/drawingml/2006/table">
            <a:tbl>
              <a:tblPr>
                <a:noFill/>
                <a:tableStyleId>{DC9EA4A6-437B-4179-B6CF-B04C94BB9AB6}</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tblGrid>
              <a:tr h="325500">
                <a:tc>
                  <a:txBody>
                    <a:bodyPr/>
                    <a:lstStyle/>
                    <a:p>
                      <a:pPr marL="0" marR="0" lvl="0" indent="0" algn="ctr" rtl="0">
                        <a:lnSpc>
                          <a:spcPct val="100000"/>
                        </a:lnSpc>
                        <a:spcBef>
                          <a:spcPts val="0"/>
                        </a:spcBef>
                        <a:spcAft>
                          <a:spcPts val="0"/>
                        </a:spcAft>
                        <a:buClr>
                          <a:srgbClr val="000000"/>
                        </a:buClr>
                        <a:buSzPts val="200"/>
                        <a:buFont typeface="Arial"/>
                        <a:buNone/>
                      </a:pPr>
                      <a:endParaRPr sz="1000" u="none" strike="noStrike" cap="none">
                        <a:latin typeface="Roboto"/>
                        <a:ea typeface="Roboto"/>
                        <a:cs typeface="Roboto"/>
                        <a:sym typeface="Robo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299</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19</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36</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487</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bl>
          </a:graphicData>
        </a:graphic>
      </p:graphicFrame>
      <p:graphicFrame>
        <p:nvGraphicFramePr>
          <p:cNvPr id="484" name="Google Shape;484;p63"/>
          <p:cNvGraphicFramePr/>
          <p:nvPr/>
        </p:nvGraphicFramePr>
        <p:xfrm>
          <a:off x="5089444" y="3360175"/>
          <a:ext cx="1878075" cy="1005750"/>
        </p:xfrm>
        <a:graphic>
          <a:graphicData uri="http://schemas.openxmlformats.org/drawingml/2006/table">
            <a:tbl>
              <a:tblPr>
                <a:noFill/>
                <a:tableStyleId>{DC9EA4A6-437B-4179-B6CF-B04C94BB9AB6}</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tblGrid>
              <a:tr h="325500">
                <a:tc>
                  <a:txBody>
                    <a:bodyPr/>
                    <a:lstStyle/>
                    <a:p>
                      <a:pPr marL="0" marR="0" lvl="0" indent="0" algn="ctr" rtl="0">
                        <a:lnSpc>
                          <a:spcPct val="100000"/>
                        </a:lnSpc>
                        <a:spcBef>
                          <a:spcPts val="0"/>
                        </a:spcBef>
                        <a:spcAft>
                          <a:spcPts val="0"/>
                        </a:spcAft>
                        <a:buClr>
                          <a:srgbClr val="000000"/>
                        </a:buClr>
                        <a:buSzPts val="200"/>
                        <a:buFont typeface="Arial"/>
                        <a:buNone/>
                      </a:pPr>
                      <a:endParaRPr sz="1000" u="none" strike="noStrike" cap="none">
                        <a:latin typeface="Roboto"/>
                        <a:ea typeface="Roboto"/>
                        <a:cs typeface="Roboto"/>
                        <a:sym typeface="Robo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269</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49</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66</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457</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bl>
          </a:graphicData>
        </a:graphic>
      </p:graphicFrame>
      <p:graphicFrame>
        <p:nvGraphicFramePr>
          <p:cNvPr id="485" name="Google Shape;485;p63"/>
          <p:cNvGraphicFramePr/>
          <p:nvPr/>
        </p:nvGraphicFramePr>
        <p:xfrm>
          <a:off x="2176481" y="3360175"/>
          <a:ext cx="1878075" cy="1005750"/>
        </p:xfrm>
        <a:graphic>
          <a:graphicData uri="http://schemas.openxmlformats.org/drawingml/2006/table">
            <a:tbl>
              <a:tblPr>
                <a:noFill/>
                <a:tableStyleId>{DC9EA4A6-437B-4179-B6CF-B04C94BB9AB6}</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tblGrid>
              <a:tr h="325500">
                <a:tc>
                  <a:txBody>
                    <a:bodyPr/>
                    <a:lstStyle/>
                    <a:p>
                      <a:pPr marL="0" marR="0" lvl="0" indent="0" algn="ctr" rtl="0">
                        <a:lnSpc>
                          <a:spcPct val="100000"/>
                        </a:lnSpc>
                        <a:spcBef>
                          <a:spcPts val="0"/>
                        </a:spcBef>
                        <a:spcAft>
                          <a:spcPts val="0"/>
                        </a:spcAft>
                        <a:buClr>
                          <a:srgbClr val="000000"/>
                        </a:buClr>
                        <a:buSzPts val="200"/>
                        <a:buFont typeface="Arial"/>
                        <a:buNone/>
                      </a:pPr>
                      <a:endParaRPr sz="1000" u="none" strike="noStrike" cap="none">
                        <a:latin typeface="Roboto"/>
                        <a:ea typeface="Roboto"/>
                        <a:cs typeface="Roboto"/>
                        <a:sym typeface="Roboto"/>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TN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PP</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303</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24</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marR="0" lvl="0" indent="0" algn="ctr" rtl="0">
                        <a:lnSpc>
                          <a:spcPct val="100000"/>
                        </a:lnSpc>
                        <a:spcBef>
                          <a:spcPts val="0"/>
                        </a:spcBef>
                        <a:spcAft>
                          <a:spcPts val="0"/>
                        </a:spcAft>
                        <a:buClr>
                          <a:srgbClr val="000000"/>
                        </a:buClr>
                        <a:buSzPts val="200"/>
                        <a:buFont typeface="Arial"/>
                        <a:buNone/>
                      </a:pPr>
                      <a:r>
                        <a:rPr lang="en" sz="1000">
                          <a:solidFill>
                            <a:schemeClr val="lt1"/>
                          </a:solidFill>
                          <a:latin typeface="Roboto"/>
                          <a:ea typeface="Roboto"/>
                          <a:cs typeface="Roboto"/>
                          <a:sym typeface="Roboto"/>
                        </a:rPr>
                        <a:t>PN</a:t>
                      </a:r>
                      <a:endParaRPr sz="1000" u="none" strike="noStrike" cap="none">
                        <a:solidFill>
                          <a:schemeClr val="lt1"/>
                        </a:solidFill>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a:latin typeface="Roboto"/>
                          <a:ea typeface="Roboto"/>
                          <a:cs typeface="Roboto"/>
                          <a:sym typeface="Roboto"/>
                        </a:rPr>
                        <a:t>32</a:t>
                      </a:r>
                      <a:endParaRPr sz="1000"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r>
                        <a:rPr lang="en" sz="1000" b="1">
                          <a:latin typeface="Roboto"/>
                          <a:ea typeface="Roboto"/>
                          <a:cs typeface="Roboto"/>
                          <a:sym typeface="Roboto"/>
                        </a:rPr>
                        <a:t>482</a:t>
                      </a:r>
                      <a:endParaRPr sz="1000" b="1" u="none" strike="noStrike" cap="none">
                        <a:latin typeface="Roboto"/>
                        <a:ea typeface="Roboto"/>
                        <a:cs typeface="Roboto"/>
                        <a:sym typeface="Robo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bl>
          </a:graphicData>
        </a:graphic>
      </p:graphicFrame>
      <p:sp>
        <p:nvSpPr>
          <p:cNvPr id="486" name="Google Shape;486;p63"/>
          <p:cNvSpPr txBox="1"/>
          <p:nvPr/>
        </p:nvSpPr>
        <p:spPr>
          <a:xfrm>
            <a:off x="745875" y="1295200"/>
            <a:ext cx="18444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pilogue"/>
                <a:ea typeface="Epilogue"/>
                <a:cs typeface="Epilogue"/>
                <a:sym typeface="Epilogue"/>
              </a:rPr>
              <a:t>Logistic Regression</a:t>
            </a:r>
            <a:endParaRPr sz="1300">
              <a:solidFill>
                <a:schemeClr val="dk1"/>
              </a:solidFill>
              <a:latin typeface="Epilogue"/>
              <a:ea typeface="Epilogue"/>
              <a:cs typeface="Epilogue"/>
              <a:sym typeface="Epilogue"/>
            </a:endParaRPr>
          </a:p>
        </p:txBody>
      </p:sp>
      <p:sp>
        <p:nvSpPr>
          <p:cNvPr id="487" name="Google Shape;487;p63"/>
          <p:cNvSpPr txBox="1"/>
          <p:nvPr/>
        </p:nvSpPr>
        <p:spPr>
          <a:xfrm>
            <a:off x="3649813" y="1295200"/>
            <a:ext cx="18444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pilogue"/>
                <a:ea typeface="Epilogue"/>
                <a:cs typeface="Epilogue"/>
                <a:sym typeface="Epilogue"/>
              </a:rPr>
              <a:t>Logistic with PCA (4)</a:t>
            </a:r>
            <a:endParaRPr sz="1300">
              <a:solidFill>
                <a:schemeClr val="dk1"/>
              </a:solidFill>
              <a:latin typeface="Epilogue"/>
              <a:ea typeface="Epilogue"/>
              <a:cs typeface="Epilogue"/>
              <a:sym typeface="Epilogue"/>
            </a:endParaRPr>
          </a:p>
        </p:txBody>
      </p:sp>
      <p:sp>
        <p:nvSpPr>
          <p:cNvPr id="488" name="Google Shape;488;p63"/>
          <p:cNvSpPr txBox="1"/>
          <p:nvPr/>
        </p:nvSpPr>
        <p:spPr>
          <a:xfrm>
            <a:off x="6545950" y="1295200"/>
            <a:ext cx="22326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pilogue"/>
                <a:ea typeface="Epilogue"/>
                <a:cs typeface="Epilogue"/>
                <a:sym typeface="Epilogue"/>
              </a:rPr>
              <a:t>Elastic Net Logistic Reg.</a:t>
            </a:r>
            <a:endParaRPr sz="1300">
              <a:solidFill>
                <a:schemeClr val="dk1"/>
              </a:solidFill>
              <a:latin typeface="Epilogue"/>
              <a:ea typeface="Epilogue"/>
              <a:cs typeface="Epilogue"/>
              <a:sym typeface="Epilogue"/>
            </a:endParaRPr>
          </a:p>
        </p:txBody>
      </p:sp>
      <p:sp>
        <p:nvSpPr>
          <p:cNvPr id="489" name="Google Shape;489;p63"/>
          <p:cNvSpPr txBox="1"/>
          <p:nvPr/>
        </p:nvSpPr>
        <p:spPr>
          <a:xfrm>
            <a:off x="2202356" y="2971600"/>
            <a:ext cx="18444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pilogue"/>
                <a:ea typeface="Epilogue"/>
                <a:cs typeface="Epilogue"/>
                <a:sym typeface="Epilogue"/>
              </a:rPr>
              <a:t>KNN</a:t>
            </a:r>
            <a:endParaRPr sz="1300">
              <a:solidFill>
                <a:schemeClr val="dk1"/>
              </a:solidFill>
              <a:latin typeface="Epilogue"/>
              <a:ea typeface="Epilogue"/>
              <a:cs typeface="Epilogue"/>
              <a:sym typeface="Epilogue"/>
            </a:endParaRPr>
          </a:p>
        </p:txBody>
      </p:sp>
      <p:sp>
        <p:nvSpPr>
          <p:cNvPr id="490" name="Google Shape;490;p63"/>
          <p:cNvSpPr txBox="1"/>
          <p:nvPr/>
        </p:nvSpPr>
        <p:spPr>
          <a:xfrm>
            <a:off x="5106294" y="2971600"/>
            <a:ext cx="18444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pilogue"/>
                <a:ea typeface="Epilogue"/>
                <a:cs typeface="Epilogue"/>
                <a:sym typeface="Epilogue"/>
              </a:rPr>
              <a:t>Naive Bayes</a:t>
            </a:r>
            <a:endParaRPr sz="1300">
              <a:solidFill>
                <a:schemeClr val="dk1"/>
              </a:solidFill>
              <a:latin typeface="Epilogue"/>
              <a:ea typeface="Epilogue"/>
              <a:cs typeface="Epilogue"/>
              <a:sym typeface="Epilog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496" name="Google Shape;496;p6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sz="1600"/>
              <a:t>Overall, the spam email classification dataset required transformations, such as Yeo-Johnson, Center and Scaling, and Binary Transform. </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AutoNum type="arabicPeriod"/>
            </a:pPr>
            <a:r>
              <a:rPr lang="en" sz="1600"/>
              <a:t>The many categorical predictors lend themselves useful in simpler models, such as Logistic Regression with and without PCA, but also more complex classifiers, such as Naive Bayes and K-Nearest Neighbors. KNN was the most effective.</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AutoNum type="arabicPeriod"/>
            </a:pPr>
            <a:r>
              <a:rPr lang="en" sz="1600"/>
              <a:t>The second most accurate models were the ordinary Logistic Regression with the Binary Transformed dataset and extensions, such as Elastic Net. Logistic Regression with PCA on the original dataset was not as accurate.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Applications</a:t>
            </a:r>
            <a:endParaRPr/>
          </a:p>
        </p:txBody>
      </p:sp>
      <p:sp>
        <p:nvSpPr>
          <p:cNvPr id="502" name="Google Shape;502;p65"/>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 sz="1600"/>
              <a:t>Businesses and the corporate world need to have applications that can filter out spam emails and decipher phishing schemes that will harm infrastructure and revenue.</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AutoNum type="arabicPeriod"/>
            </a:pPr>
            <a:r>
              <a:rPr lang="en" sz="1600"/>
              <a:t>Gathering more data, such as IP addresses, and records on the number of times a spam email is sent can aid in making these spam filters more accurate and personalized to the recipient.</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AutoNum type="arabicPeriod"/>
            </a:pPr>
            <a:r>
              <a:rPr lang="en" sz="1600"/>
              <a:t>Large language models and deep learning can also be utilized to streamline the classification of emails from sources that may not be trustworthy.</a:t>
            </a:r>
            <a:endParaRPr sz="1600"/>
          </a:p>
          <a:p>
            <a:pPr marL="457200" lvl="0" indent="0" algn="l" rtl="0">
              <a:spcBef>
                <a:spcPts val="0"/>
              </a:spcBef>
              <a:spcAft>
                <a:spcPts val="0"/>
              </a:spcAft>
              <a:buNone/>
            </a:pP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6"/>
          <p:cNvSpPr txBox="1">
            <a:spLocks noGrp="1"/>
          </p:cNvSpPr>
          <p:nvPr>
            <p:ph type="ctrTitle"/>
          </p:nvPr>
        </p:nvSpPr>
        <p:spPr>
          <a:xfrm>
            <a:off x="713262" y="1573950"/>
            <a:ext cx="3219600" cy="9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pic>
        <p:nvPicPr>
          <p:cNvPr id="508" name="Google Shape;508;p66"/>
          <p:cNvPicPr preferRelativeResize="0">
            <a:picLocks noGrp="1"/>
          </p:cNvPicPr>
          <p:nvPr>
            <p:ph type="pic" idx="2"/>
          </p:nvPr>
        </p:nvPicPr>
        <p:blipFill rotWithShape="1">
          <a:blip r:embed="rId3">
            <a:alphaModFix/>
          </a:blip>
          <a:srcRect l="19143" t="14373" r="19143" b="5862"/>
          <a:stretch/>
        </p:blipFill>
        <p:spPr>
          <a:xfrm>
            <a:off x="5132500" y="1296300"/>
            <a:ext cx="2552100" cy="2551200"/>
          </a:xfrm>
          <a:prstGeom prst="ellipse">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a:t>
            </a:r>
            <a:endParaRPr/>
          </a:p>
        </p:txBody>
      </p:sp>
      <p:sp>
        <p:nvSpPr>
          <p:cNvPr id="514" name="Google Shape;514;p67"/>
          <p:cNvSpPr txBox="1">
            <a:spLocks noGrp="1"/>
          </p:cNvSpPr>
          <p:nvPr>
            <p:ph type="body" idx="1"/>
          </p:nvPr>
        </p:nvSpPr>
        <p:spPr>
          <a:xfrm>
            <a:off x="440062" y="990193"/>
            <a:ext cx="83145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Definition of Spam </a:t>
            </a:r>
            <a:endParaRPr/>
          </a:p>
          <a:p>
            <a:pPr marL="914400" lvl="1" indent="-304800" algn="l" rtl="0">
              <a:spcBef>
                <a:spcPts val="0"/>
              </a:spcBef>
              <a:spcAft>
                <a:spcPts val="0"/>
              </a:spcAft>
              <a:buSzPts val="1200"/>
              <a:buChar char="○"/>
            </a:pPr>
            <a:r>
              <a:rPr lang="en" u="sng">
                <a:solidFill>
                  <a:schemeClr val="hlink"/>
                </a:solidFill>
                <a:hlinkClick r:id="rId3"/>
              </a:rPr>
              <a:t>https://en.wikipedia.org/wiki/Email_spam</a:t>
            </a:r>
            <a:endParaRPr/>
          </a:p>
          <a:p>
            <a:pPr marL="457200" lvl="0" indent="-304800" algn="l" rtl="0">
              <a:spcBef>
                <a:spcPts val="0"/>
              </a:spcBef>
              <a:spcAft>
                <a:spcPts val="0"/>
              </a:spcAft>
              <a:buSzPts val="1200"/>
              <a:buChar char="●"/>
            </a:pPr>
            <a:r>
              <a:rPr lang="en"/>
              <a:t>History of the phrase “Spam”</a:t>
            </a:r>
            <a:endParaRPr/>
          </a:p>
          <a:p>
            <a:pPr marL="914400" lvl="1" indent="-304800" algn="l" rtl="0">
              <a:spcBef>
                <a:spcPts val="0"/>
              </a:spcBef>
              <a:spcAft>
                <a:spcPts val="0"/>
              </a:spcAft>
              <a:buSzPts val="1200"/>
              <a:buChar char="○"/>
            </a:pPr>
            <a:r>
              <a:rPr lang="en" u="sng">
                <a:solidFill>
                  <a:schemeClr val="hlink"/>
                </a:solidFill>
                <a:hlinkClick r:id="rId4"/>
              </a:rPr>
              <a:t>https://en.wikipedia.org/wiki/History_of_email_spam</a:t>
            </a:r>
            <a:endParaRPr/>
          </a:p>
          <a:p>
            <a:pPr marL="457200" lvl="0" indent="-304800" algn="l" rtl="0">
              <a:spcBef>
                <a:spcPts val="0"/>
              </a:spcBef>
              <a:spcAft>
                <a:spcPts val="0"/>
              </a:spcAft>
              <a:buSzPts val="1200"/>
              <a:buChar char="●"/>
            </a:pPr>
            <a:r>
              <a:rPr lang="en"/>
              <a:t>Reference for Logistic Regression</a:t>
            </a:r>
            <a:endParaRPr/>
          </a:p>
          <a:p>
            <a:pPr marL="914400" lvl="1" indent="-304800" algn="l" rtl="0">
              <a:spcBef>
                <a:spcPts val="0"/>
              </a:spcBef>
              <a:spcAft>
                <a:spcPts val="0"/>
              </a:spcAft>
              <a:buSzPts val="1200"/>
              <a:buChar char="○"/>
            </a:pPr>
            <a:r>
              <a:rPr lang="en" u="sng">
                <a:solidFill>
                  <a:schemeClr val="hlink"/>
                </a:solidFill>
                <a:hlinkClick r:id="rId5"/>
              </a:rPr>
              <a:t>https://scikit-learn.org/stable/modules/generated/sklearn.linear_model.LogisticRegression.html</a:t>
            </a:r>
            <a:endParaRPr/>
          </a:p>
          <a:p>
            <a:pPr marL="457200" lvl="0" indent="-304800" algn="l" rtl="0">
              <a:spcBef>
                <a:spcPts val="0"/>
              </a:spcBef>
              <a:spcAft>
                <a:spcPts val="0"/>
              </a:spcAft>
              <a:buSzPts val="1200"/>
              <a:buChar char="●"/>
            </a:pPr>
            <a:r>
              <a:rPr lang="en"/>
              <a:t>Spam Email Indicators Data Source:</a:t>
            </a:r>
            <a:endParaRPr/>
          </a:p>
          <a:p>
            <a:pPr marL="914400" lvl="1" indent="-304800" algn="l" rtl="0">
              <a:spcBef>
                <a:spcPts val="0"/>
              </a:spcBef>
              <a:spcAft>
                <a:spcPts val="0"/>
              </a:spcAft>
              <a:buSzPts val="1200"/>
              <a:buChar char="○"/>
            </a:pPr>
            <a:r>
              <a:rPr lang="en" u="sng">
                <a:solidFill>
                  <a:schemeClr val="hlink"/>
                </a:solidFill>
                <a:hlinkClick r:id="rId6"/>
              </a:rPr>
              <a:t>https://www.kaggle.com/datasets/somesh24/spambase?resource=download</a:t>
            </a:r>
            <a:endParaRPr/>
          </a:p>
          <a:p>
            <a:pPr marL="457200" lvl="0" indent="-304800" algn="l" rtl="0">
              <a:spcBef>
                <a:spcPts val="0"/>
              </a:spcBef>
              <a:spcAft>
                <a:spcPts val="0"/>
              </a:spcAft>
              <a:buSzPts val="1200"/>
              <a:buChar char="●"/>
            </a:pPr>
            <a:r>
              <a:rPr lang="en"/>
              <a:t>KNN Overview:</a:t>
            </a:r>
            <a:endParaRPr/>
          </a:p>
          <a:p>
            <a:pPr marL="914400" lvl="1" indent="-304800" algn="l" rtl="0">
              <a:spcBef>
                <a:spcPts val="0"/>
              </a:spcBef>
              <a:spcAft>
                <a:spcPts val="0"/>
              </a:spcAft>
              <a:buSzPts val="1200"/>
              <a:buChar char="○"/>
            </a:pPr>
            <a:r>
              <a:rPr lang="en" u="sng">
                <a:solidFill>
                  <a:schemeClr val="hlink"/>
                </a:solidFill>
                <a:hlinkClick r:id="rId7"/>
              </a:rPr>
              <a:t>https://www.analyticsvidhya.com/blog/2018/03/introduction-k-neighbours-algorithm-clustering/#:~:text=The%20K%2DNearest%20Neighbors%20(KNN)%20algorithm%20is%20a%20popular,training%20dataset%20as%20a%20reference</a:t>
            </a:r>
            <a:r>
              <a:rPr lang="en"/>
              <a:t>.</a:t>
            </a:r>
            <a:endParaRPr/>
          </a:p>
          <a:p>
            <a:pPr marL="457200" lvl="0" indent="-304800" algn="l" rtl="0">
              <a:spcBef>
                <a:spcPts val="0"/>
              </a:spcBef>
              <a:spcAft>
                <a:spcPts val="0"/>
              </a:spcAft>
              <a:buSzPts val="1200"/>
              <a:buChar char="●"/>
            </a:pPr>
            <a:r>
              <a:rPr lang="en"/>
              <a:t>Naive Bayes Overview</a:t>
            </a:r>
            <a:endParaRPr/>
          </a:p>
          <a:p>
            <a:pPr marL="914400" lvl="1" indent="-304800" algn="l" rtl="0">
              <a:spcBef>
                <a:spcPts val="0"/>
              </a:spcBef>
              <a:spcAft>
                <a:spcPts val="0"/>
              </a:spcAft>
              <a:buSzPts val="1200"/>
              <a:buChar char="○"/>
            </a:pPr>
            <a:r>
              <a:rPr lang="en" u="sng">
                <a:solidFill>
                  <a:schemeClr val="hlink"/>
                </a:solidFill>
                <a:hlinkClick r:id="rId8"/>
              </a:rPr>
              <a:t>https://www.ibm.com/topics/naive-bayes#:~:text=Naïve%20Bayes%20is%20part%20of,important%20to%20differentiate%20between%20classes</a:t>
            </a:r>
            <a:endParaRPr/>
          </a:p>
          <a:p>
            <a:pPr marL="457200" lvl="0" indent="-304800" algn="l" rtl="0">
              <a:spcBef>
                <a:spcPts val="0"/>
              </a:spcBef>
              <a:spcAft>
                <a:spcPts val="0"/>
              </a:spcAft>
              <a:buSzPts val="1200"/>
              <a:buChar char="●"/>
            </a:pPr>
            <a:r>
              <a:rPr lang="en"/>
              <a:t>PCA Overview</a:t>
            </a:r>
            <a:endParaRPr/>
          </a:p>
          <a:p>
            <a:pPr marL="914400" lvl="1" indent="-304800" algn="l" rtl="0">
              <a:spcBef>
                <a:spcPts val="0"/>
              </a:spcBef>
              <a:spcAft>
                <a:spcPts val="0"/>
              </a:spcAft>
              <a:buSzPts val="1200"/>
              <a:buChar char="○"/>
            </a:pPr>
            <a:r>
              <a:rPr lang="en" u="sng">
                <a:solidFill>
                  <a:schemeClr val="hlink"/>
                </a:solidFill>
                <a:hlinkClick r:id="rId9"/>
              </a:rPr>
              <a:t>https://www.geeksforgeeks.org/principal-component-analysis-pca/</a:t>
            </a:r>
            <a:endParaRPr/>
          </a:p>
          <a:p>
            <a:pPr marL="45720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4710400" y="1095000"/>
            <a:ext cx="3852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do we call emails “spam”?</a:t>
            </a:r>
            <a:endParaRPr/>
          </a:p>
        </p:txBody>
      </p:sp>
      <p:sp>
        <p:nvSpPr>
          <p:cNvPr id="196" name="Google Shape;196;p27"/>
          <p:cNvSpPr txBox="1">
            <a:spLocks noGrp="1"/>
          </p:cNvSpPr>
          <p:nvPr>
            <p:ph type="body" idx="1"/>
          </p:nvPr>
        </p:nvSpPr>
        <p:spPr>
          <a:xfrm>
            <a:off x="4710400" y="1667700"/>
            <a:ext cx="3852000" cy="2380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In the comedy troupe TV series Monty Python, a group of Vikings sing a chorus of "SPAM, SPAM, SPAM..." at increasing volumes.</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Now we refer to the phrase as </a:t>
            </a:r>
            <a:r>
              <a:rPr lang="en" sz="1500" b="1"/>
              <a:t>unsolicited commercial electronic mail sent in bulk to different addresses</a:t>
            </a:r>
            <a:endParaRPr sz="1500" b="1"/>
          </a:p>
        </p:txBody>
      </p:sp>
      <p:pic>
        <p:nvPicPr>
          <p:cNvPr id="197" name="Google Shape;197;p27"/>
          <p:cNvPicPr preferRelativeResize="0"/>
          <p:nvPr/>
        </p:nvPicPr>
        <p:blipFill>
          <a:blip r:embed="rId3">
            <a:alphaModFix/>
          </a:blip>
          <a:stretch>
            <a:fillRect/>
          </a:stretch>
        </p:blipFill>
        <p:spPr>
          <a:xfrm>
            <a:off x="1114600" y="678025"/>
            <a:ext cx="2840600" cy="378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4571975" y="575550"/>
            <a:ext cx="3852000" cy="99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Introduction</a:t>
            </a:r>
            <a:endParaRPr/>
          </a:p>
        </p:txBody>
      </p:sp>
      <p:sp>
        <p:nvSpPr>
          <p:cNvPr id="203" name="Google Shape;203;p28"/>
          <p:cNvSpPr txBox="1">
            <a:spLocks noGrp="1"/>
          </p:cNvSpPr>
          <p:nvPr>
            <p:ph type="body" idx="1"/>
          </p:nvPr>
        </p:nvSpPr>
        <p:spPr>
          <a:xfrm>
            <a:off x="4571975" y="1515300"/>
            <a:ext cx="4004700" cy="2732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Spam emails always has been troublesome in our inboxes.</a:t>
            </a:r>
            <a:endParaRPr sz="1600"/>
          </a:p>
          <a:p>
            <a:pPr marL="457200" lvl="0" indent="-330200" algn="l" rtl="0">
              <a:spcBef>
                <a:spcPts val="0"/>
              </a:spcBef>
              <a:spcAft>
                <a:spcPts val="0"/>
              </a:spcAft>
              <a:buSzPts val="1600"/>
              <a:buChar char="●"/>
            </a:pPr>
            <a:r>
              <a:rPr lang="en" sz="1600"/>
              <a:t>What are the written indicators that an email is considered as spam in a workplace setting?</a:t>
            </a:r>
            <a:endParaRPr sz="1600"/>
          </a:p>
          <a:p>
            <a:pPr marL="457200" lvl="0" indent="-330200" algn="l" rtl="0">
              <a:spcBef>
                <a:spcPts val="0"/>
              </a:spcBef>
              <a:spcAft>
                <a:spcPts val="0"/>
              </a:spcAft>
              <a:buSzPts val="1600"/>
              <a:buChar char="●"/>
            </a:pPr>
            <a:r>
              <a:rPr lang="en" sz="1600"/>
              <a:t>Many email platforms have their own automated systems to filter out such junk mails</a:t>
            </a:r>
            <a:endParaRPr sz="1600"/>
          </a:p>
          <a:p>
            <a:pPr marL="457200" lvl="0" indent="-330200" algn="l" rtl="0">
              <a:spcBef>
                <a:spcPts val="0"/>
              </a:spcBef>
              <a:spcAft>
                <a:spcPts val="0"/>
              </a:spcAft>
              <a:buSzPts val="1600"/>
              <a:buChar char="●"/>
            </a:pPr>
            <a:r>
              <a:rPr lang="en" sz="1600"/>
              <a:t>Given relevant data, we can mimic such machine learning classification models and test the performance of our own models.</a:t>
            </a:r>
            <a:endParaRPr sz="1600"/>
          </a:p>
        </p:txBody>
      </p:sp>
      <p:pic>
        <p:nvPicPr>
          <p:cNvPr id="204" name="Google Shape;204;p28"/>
          <p:cNvPicPr preferRelativeResize="0">
            <a:picLocks noGrp="1"/>
          </p:cNvPicPr>
          <p:nvPr>
            <p:ph type="pic" idx="2"/>
          </p:nvPr>
        </p:nvPicPr>
        <p:blipFill rotWithShape="1">
          <a:blip r:embed="rId3">
            <a:alphaModFix/>
          </a:blip>
          <a:srcRect l="30202" t="17641" r="30202" b="7825"/>
          <a:stretch/>
        </p:blipFill>
        <p:spPr>
          <a:xfrm>
            <a:off x="1052675" y="1432888"/>
            <a:ext cx="2420099" cy="22777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4571975" y="1095000"/>
            <a:ext cx="3852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Source</a:t>
            </a:r>
            <a:endParaRPr/>
          </a:p>
        </p:txBody>
      </p:sp>
      <p:sp>
        <p:nvSpPr>
          <p:cNvPr id="210" name="Google Shape;210;p29"/>
          <p:cNvSpPr txBox="1">
            <a:spLocks noGrp="1"/>
          </p:cNvSpPr>
          <p:nvPr>
            <p:ph type="body" idx="1"/>
          </p:nvPr>
        </p:nvSpPr>
        <p:spPr>
          <a:xfrm>
            <a:off x="4571975" y="1667700"/>
            <a:ext cx="3852000" cy="2380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Spam Email Indicators Data Source:</a:t>
            </a:r>
            <a:endParaRPr/>
          </a:p>
          <a:p>
            <a:pPr marL="457200" lvl="0" indent="0" algn="l" rtl="0">
              <a:spcBef>
                <a:spcPts val="0"/>
              </a:spcBef>
              <a:spcAft>
                <a:spcPts val="0"/>
              </a:spcAft>
              <a:buNone/>
            </a:pPr>
            <a:endParaRPr/>
          </a:p>
          <a:p>
            <a:pPr marL="457200" lvl="0" indent="0" algn="l" rtl="0">
              <a:spcBef>
                <a:spcPts val="0"/>
              </a:spcBef>
              <a:spcAft>
                <a:spcPts val="0"/>
              </a:spcAft>
              <a:buNone/>
            </a:pPr>
            <a:r>
              <a:rPr lang="en" u="sng">
                <a:solidFill>
                  <a:schemeClr val="hlink"/>
                </a:solidFill>
                <a:hlinkClick r:id="rId3"/>
              </a:rPr>
              <a:t>https://www.kaggle.com/datasets/somesh24/spambase?resource=download</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57 predictor variables and one binary target variable</a:t>
            </a:r>
            <a:endParaRPr/>
          </a:p>
          <a:p>
            <a:pPr marL="457200" lvl="0" indent="-317500" algn="l" rtl="0">
              <a:spcBef>
                <a:spcPts val="0"/>
              </a:spcBef>
              <a:spcAft>
                <a:spcPts val="0"/>
              </a:spcAft>
              <a:buSzPts val="1400"/>
              <a:buChar char="●"/>
            </a:pPr>
            <a:r>
              <a:rPr lang="en"/>
              <a:t>4601 rows and 58 columns</a:t>
            </a:r>
            <a:endParaRPr/>
          </a:p>
          <a:p>
            <a:pPr marL="457200" lvl="0" indent="0" algn="l" rtl="0">
              <a:spcBef>
                <a:spcPts val="0"/>
              </a:spcBef>
              <a:spcAft>
                <a:spcPts val="0"/>
              </a:spcAft>
              <a:buNone/>
            </a:pPr>
            <a:endParaRPr/>
          </a:p>
        </p:txBody>
      </p:sp>
      <p:pic>
        <p:nvPicPr>
          <p:cNvPr id="211" name="Google Shape;211;p29"/>
          <p:cNvPicPr preferRelativeResize="0">
            <a:picLocks noGrp="1"/>
          </p:cNvPicPr>
          <p:nvPr>
            <p:ph type="pic" idx="2"/>
          </p:nvPr>
        </p:nvPicPr>
        <p:blipFill rotWithShape="1">
          <a:blip r:embed="rId4">
            <a:alphaModFix/>
          </a:blip>
          <a:srcRect l="43914" r="2822" b="10313"/>
          <a:stretch/>
        </p:blipFill>
        <p:spPr>
          <a:xfrm>
            <a:off x="1149325" y="1043675"/>
            <a:ext cx="2420100" cy="3056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1415550" y="1307100"/>
            <a:ext cx="6312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Description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a:t>
            </a:r>
            <a:endParaRPr/>
          </a:p>
        </p:txBody>
      </p:sp>
      <p:sp>
        <p:nvSpPr>
          <p:cNvPr id="222" name="Google Shape;222;p31"/>
          <p:cNvSpPr txBox="1">
            <a:spLocks noGrp="1"/>
          </p:cNvSpPr>
          <p:nvPr>
            <p:ph type="body" idx="1"/>
          </p:nvPr>
        </p:nvSpPr>
        <p:spPr>
          <a:xfrm>
            <a:off x="720000" y="1152475"/>
            <a:ext cx="53631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“Word” Frequencies (%)</a:t>
            </a:r>
            <a:endParaRPr sz="1600"/>
          </a:p>
          <a:p>
            <a:pPr marL="914400" lvl="1" indent="-330200" algn="l" rtl="0">
              <a:spcBef>
                <a:spcPts val="0"/>
              </a:spcBef>
              <a:spcAft>
                <a:spcPts val="0"/>
              </a:spcAft>
              <a:buSzPts val="1600"/>
              <a:buChar char="○"/>
            </a:pPr>
            <a:r>
              <a:rPr lang="en" sz="1600"/>
              <a:t>Ex: the word “internet”</a:t>
            </a:r>
            <a:endParaRPr sz="1600"/>
          </a:p>
          <a:p>
            <a:pPr marL="457200" lvl="0" indent="-330200" algn="l" rtl="0">
              <a:spcBef>
                <a:spcPts val="0"/>
              </a:spcBef>
              <a:spcAft>
                <a:spcPts val="0"/>
              </a:spcAft>
              <a:buSzPts val="1600"/>
              <a:buChar char="●"/>
            </a:pPr>
            <a:r>
              <a:rPr lang="en" sz="1600"/>
              <a:t>Character Frequency Variables (%)</a:t>
            </a:r>
            <a:endParaRPr sz="1600"/>
          </a:p>
          <a:p>
            <a:pPr marL="914400" lvl="1" indent="-330200" algn="l" rtl="0">
              <a:spcBef>
                <a:spcPts val="0"/>
              </a:spcBef>
              <a:spcAft>
                <a:spcPts val="0"/>
              </a:spcAft>
              <a:buSzPts val="1600"/>
              <a:buChar char="○"/>
            </a:pPr>
            <a:r>
              <a:rPr lang="en" sz="1600"/>
              <a:t>Ex: the character “21”</a:t>
            </a:r>
            <a:endParaRPr sz="1600"/>
          </a:p>
          <a:p>
            <a:pPr marL="457200" lvl="0" indent="-330200" algn="l" rtl="0">
              <a:spcBef>
                <a:spcPts val="0"/>
              </a:spcBef>
              <a:spcAft>
                <a:spcPts val="0"/>
              </a:spcAft>
              <a:buSzPts val="1600"/>
              <a:buChar char="●"/>
            </a:pPr>
            <a:r>
              <a:rPr lang="en" sz="1600"/>
              <a:t>Length Variables relate to the </a:t>
            </a:r>
            <a:r>
              <a:rPr lang="en" sz="1600">
                <a:highlight>
                  <a:schemeClr val="lt1"/>
                </a:highlight>
              </a:rPr>
              <a:t>uninterrupted sequences of capital letters in the email</a:t>
            </a:r>
            <a:endParaRPr sz="1600"/>
          </a:p>
          <a:p>
            <a:pPr marL="914400" lvl="1" indent="-330200" algn="l" rtl="0">
              <a:spcBef>
                <a:spcPts val="0"/>
              </a:spcBef>
              <a:spcAft>
                <a:spcPts val="0"/>
              </a:spcAft>
              <a:buSzPts val="1600"/>
              <a:buChar char="○"/>
            </a:pPr>
            <a:r>
              <a:rPr lang="en" sz="1600">
                <a:highlight>
                  <a:schemeClr val="lt1"/>
                </a:highlight>
              </a:rPr>
              <a:t>CRL_average = average length</a:t>
            </a:r>
            <a:endParaRPr sz="1600">
              <a:highlight>
                <a:schemeClr val="lt1"/>
              </a:highlight>
            </a:endParaRPr>
          </a:p>
          <a:p>
            <a:pPr marL="914400" lvl="1" indent="-330200" algn="l" rtl="0">
              <a:spcBef>
                <a:spcPts val="0"/>
              </a:spcBef>
              <a:spcAft>
                <a:spcPts val="0"/>
              </a:spcAft>
              <a:buSzPts val="1600"/>
              <a:buChar char="○"/>
            </a:pPr>
            <a:r>
              <a:rPr lang="en" sz="1600">
                <a:highlight>
                  <a:schemeClr val="lt1"/>
                </a:highlight>
              </a:rPr>
              <a:t>CRL_longest = length of the longest sequence</a:t>
            </a:r>
            <a:endParaRPr sz="1600">
              <a:highlight>
                <a:schemeClr val="lt1"/>
              </a:highlight>
            </a:endParaRPr>
          </a:p>
          <a:p>
            <a:pPr marL="914400" lvl="1" indent="-330200" algn="l" rtl="0">
              <a:spcBef>
                <a:spcPts val="0"/>
              </a:spcBef>
              <a:spcAft>
                <a:spcPts val="0"/>
              </a:spcAft>
              <a:buSzPts val="1600"/>
              <a:buChar char="○"/>
            </a:pPr>
            <a:r>
              <a:rPr lang="en" sz="1600">
                <a:highlight>
                  <a:schemeClr val="lt1"/>
                </a:highlight>
              </a:rPr>
              <a:t>CRL_total = total number of capital letters</a:t>
            </a:r>
            <a:endParaRPr sz="1600">
              <a:highlight>
                <a:schemeClr val="lt1"/>
              </a:highlight>
            </a:endParaRPr>
          </a:p>
        </p:txBody>
      </p:sp>
      <p:grpSp>
        <p:nvGrpSpPr>
          <p:cNvPr id="223" name="Google Shape;223;p31"/>
          <p:cNvGrpSpPr/>
          <p:nvPr/>
        </p:nvGrpSpPr>
        <p:grpSpPr>
          <a:xfrm>
            <a:off x="6819258" y="1826805"/>
            <a:ext cx="1362449" cy="1489889"/>
            <a:chOff x="5170480" y="2934639"/>
            <a:chExt cx="261929" cy="280550"/>
          </a:xfrm>
        </p:grpSpPr>
        <p:sp>
          <p:nvSpPr>
            <p:cNvPr id="224" name="Google Shape;224;p31"/>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1"/>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1"/>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1"/>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1"/>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1"/>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1"/>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Cycle Diagrams Theme for a Case Report by Slidesgo">
  <a:themeElements>
    <a:clrScheme name="Simple Light">
      <a:dk1>
        <a:srgbClr val="001325"/>
      </a:dk1>
      <a:lt1>
        <a:srgbClr val="FFFFFF"/>
      </a:lt1>
      <a:dk2>
        <a:srgbClr val="0264BD"/>
      </a:dk2>
      <a:lt2>
        <a:srgbClr val="5196BF"/>
      </a:lt2>
      <a:accent1>
        <a:srgbClr val="92CEB4"/>
      </a:accent1>
      <a:accent2>
        <a:srgbClr val="EBD874"/>
      </a:accent2>
      <a:accent3>
        <a:srgbClr val="FFFFFF"/>
      </a:accent3>
      <a:accent4>
        <a:srgbClr val="FFFFFF"/>
      </a:accent4>
      <a:accent5>
        <a:srgbClr val="FFFFFF"/>
      </a:accent5>
      <a:accent6>
        <a:srgbClr val="FFFFFF"/>
      </a:accent6>
      <a:hlink>
        <a:srgbClr val="0013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4231</Words>
  <Application>Microsoft Office PowerPoint</Application>
  <PresentationFormat>On-screen Show (16:9)</PresentationFormat>
  <Paragraphs>566</Paragraphs>
  <Slides>45</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DM Sans</vt:lpstr>
      <vt:lpstr>Epilogue</vt:lpstr>
      <vt:lpstr>Roboto</vt:lpstr>
      <vt:lpstr>Cycle Diagrams Theme for a Case Report by Slidesgo</vt:lpstr>
      <vt:lpstr>Spam Email Classification</vt:lpstr>
      <vt:lpstr>Agenda</vt:lpstr>
      <vt:lpstr>Problem Introduction</vt:lpstr>
      <vt:lpstr>PowerPoint Presentation</vt:lpstr>
      <vt:lpstr>Why do we call emails “spam”?</vt:lpstr>
      <vt:lpstr>Problem Introduction</vt:lpstr>
      <vt:lpstr>Data Source</vt:lpstr>
      <vt:lpstr>Data Description</vt:lpstr>
      <vt:lpstr>Features</vt:lpstr>
      <vt:lpstr>Initial Look at Our Dataset</vt:lpstr>
      <vt:lpstr>Checking our Data</vt:lpstr>
      <vt:lpstr>Heat Map (original data)</vt:lpstr>
      <vt:lpstr>Proportion of target variable</vt:lpstr>
      <vt:lpstr>Frequent Phrases  in non-Spam emails</vt:lpstr>
      <vt:lpstr>Frequent Phrases  in Spam emails</vt:lpstr>
      <vt:lpstr>Data Preparation</vt:lpstr>
      <vt:lpstr>Data Preparation</vt:lpstr>
      <vt:lpstr>Data Preparation</vt:lpstr>
      <vt:lpstr>Defining a New Dataset</vt:lpstr>
      <vt:lpstr>Changed Dataset</vt:lpstr>
      <vt:lpstr>Models</vt:lpstr>
      <vt:lpstr>Models Created</vt:lpstr>
      <vt:lpstr>Stepwise Linear Regression</vt:lpstr>
      <vt:lpstr>Stepwise Linear Regression (Original data)</vt:lpstr>
      <vt:lpstr>Principal Component Analysis </vt:lpstr>
      <vt:lpstr>Scree\Elbow Plot (Original Data with YJ)</vt:lpstr>
      <vt:lpstr>PCA with Logistic Regression Accuracy (YJ)</vt:lpstr>
      <vt:lpstr>Logistic Training vs. Testing Plots</vt:lpstr>
      <vt:lpstr>Logistic Regression</vt:lpstr>
      <vt:lpstr>Logistic Regression</vt:lpstr>
      <vt:lpstr>Elastic Net Regression (Binary Data)</vt:lpstr>
      <vt:lpstr>Elastic Net Regression</vt:lpstr>
      <vt:lpstr>Parameter Estimation</vt:lpstr>
      <vt:lpstr>Accuracy: Elastic Net</vt:lpstr>
      <vt:lpstr>Naive Bayes</vt:lpstr>
      <vt:lpstr>Accuracy: Naive Bayes </vt:lpstr>
      <vt:lpstr>KNN (K-Nearest Neighbors)</vt:lpstr>
      <vt:lpstr>Parameter Estimation</vt:lpstr>
      <vt:lpstr>Accuracy: KNN</vt:lpstr>
      <vt:lpstr>Results/Best Models</vt:lpstr>
      <vt:lpstr>Comparing Confusion Matrices </vt:lpstr>
      <vt:lpstr>Conclusions</vt:lpstr>
      <vt:lpstr>Future Applications</vt:lpstr>
      <vt:lpstr>Thanks!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Radhika Kulkarni</cp:lastModifiedBy>
  <cp:revision>2</cp:revision>
  <dcterms:modified xsi:type="dcterms:W3CDTF">2024-12-21T06:24:21Z</dcterms:modified>
</cp:coreProperties>
</file>